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2"/>
  </p:notesMasterIdLst>
  <p:sldIdLst>
    <p:sldId id="256" r:id="rId2"/>
    <p:sldId id="258" r:id="rId3"/>
    <p:sldId id="259" r:id="rId4"/>
    <p:sldId id="261" r:id="rId5"/>
    <p:sldId id="262" r:id="rId6"/>
    <p:sldId id="264" r:id="rId7"/>
    <p:sldId id="265" r:id="rId8"/>
    <p:sldId id="266" r:id="rId9"/>
    <p:sldId id="267" r:id="rId10"/>
    <p:sldId id="269" r:id="rId11"/>
    <p:sldId id="270" r:id="rId12"/>
    <p:sldId id="271" r:id="rId13"/>
    <p:sldId id="272" r:id="rId14"/>
    <p:sldId id="291" r:id="rId15"/>
    <p:sldId id="292" r:id="rId16"/>
    <p:sldId id="293" r:id="rId17"/>
    <p:sldId id="273" r:id="rId18"/>
    <p:sldId id="274" r:id="rId19"/>
    <p:sldId id="294" r:id="rId20"/>
    <p:sldId id="295" r:id="rId21"/>
    <p:sldId id="300" r:id="rId22"/>
    <p:sldId id="299" r:id="rId23"/>
    <p:sldId id="298" r:id="rId24"/>
    <p:sldId id="297" r:id="rId25"/>
    <p:sldId id="296" r:id="rId26"/>
    <p:sldId id="304" r:id="rId27"/>
    <p:sldId id="301" r:id="rId28"/>
    <p:sldId id="305" r:id="rId29"/>
    <p:sldId id="288" r:id="rId30"/>
    <p:sldId id="290" r:id="rId31"/>
  </p:sldIdLst>
  <p:sldSz cx="9144000" cy="5143500" type="screen16x9"/>
  <p:notesSz cx="6858000" cy="9144000"/>
  <p:embeddedFontLst>
    <p:embeddedFont>
      <p:font typeface="Bahnschrift Light" panose="020B0502040204020203" pitchFamily="34" charset="0"/>
      <p:regular r:id="rId33"/>
    </p:embeddedFont>
    <p:embeddedFont>
      <p:font typeface="Cambria" panose="02040503050406030204" pitchFamily="18"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Gill Sans MT" panose="020B0502020104020203"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F70F17-0BC0-43D3-A8CE-42B1D4CA05A5}">
  <a:tblStyle styleId="{57F70F17-0BC0-43D3-A8CE-42B1D4CA05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Shale_oil" TargetMode="External"/><Relationship Id="rId3" Type="http://schemas.openxmlformats.org/officeDocument/2006/relationships/hyperlink" Target="https://en.wikipedia.org/wiki/Price_of_oil#cite_note-:1-153" TargetMode="External"/><Relationship Id="rId7" Type="http://schemas.openxmlformats.org/officeDocument/2006/relationships/hyperlink" Target="https://en.wikipedia.org/wiki/U.S._Energy_Information_Administration" TargetMode="External"/><Relationship Id="rId12" Type="http://schemas.openxmlformats.org/officeDocument/2006/relationships/hyperlink" Target="https://en.wikipedia.org/wiki/Price_of_oil#cite_note-CNN_Egan_2018121-89"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Price_of_oil#cite_note-marketwatch_Saefong_20181116-86" TargetMode="External"/><Relationship Id="rId11" Type="http://schemas.openxmlformats.org/officeDocument/2006/relationships/hyperlink" Target="https://en.wikipedia.org/wiki/Price_of_oil#cite_note-marketwatch_Saefong_20181130-88" TargetMode="External"/><Relationship Id="rId5" Type="http://schemas.openxmlformats.org/officeDocument/2006/relationships/hyperlink" Target="https://en.wikipedia.org/wiki/Price_of_oil#cite_note-economist_20180929_oil-85" TargetMode="External"/><Relationship Id="rId10" Type="http://schemas.openxmlformats.org/officeDocument/2006/relationships/hyperlink" Target="https://en.wikipedia.org/wiki/Price_of_oil#cite_note-EIA_French_20200107-6" TargetMode="External"/><Relationship Id="rId4" Type="http://schemas.openxmlformats.org/officeDocument/2006/relationships/hyperlink" Target="https://en.wikipedia.org/wiki/United_States_sanctions_against_Iran" TargetMode="External"/><Relationship Id="rId9" Type="http://schemas.openxmlformats.org/officeDocument/2006/relationships/hyperlink" Target="https://en.wikipedia.org/wiki/Price_of_oil#cite_note-EIA_20181101-87"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102c3b2b15c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102c3b2b15c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602b69aa2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602b69aa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619747f9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619747f9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-INFERENCES-</a:t>
            </a:r>
            <a:endParaRPr/>
          </a:p>
          <a:p>
            <a:pPr marL="0" lvl="0" indent="0" algn="l" rtl="0">
              <a:spcBef>
                <a:spcPts val="0"/>
              </a:spcBef>
              <a:spcAft>
                <a:spcPts val="0"/>
              </a:spcAft>
              <a:buNone/>
            </a:pPr>
            <a:endParaRPr/>
          </a:p>
          <a:p>
            <a:pPr marL="0" lvl="0" indent="0" algn="l" rtl="0">
              <a:spcBef>
                <a:spcPts val="0"/>
              </a:spcBef>
              <a:spcAft>
                <a:spcPts val="0"/>
              </a:spcAft>
              <a:buNone/>
            </a:pPr>
            <a:r>
              <a:rPr lang="en-GB"/>
              <a:t>In the above diagram we can see the year 2020 has outliers it was due to the pandemic situation.</a:t>
            </a:r>
            <a:endParaRPr/>
          </a:p>
          <a:p>
            <a:pPr marL="0" lvl="0" indent="0" algn="l" rtl="0">
              <a:spcBef>
                <a:spcPts val="0"/>
              </a:spcBef>
              <a:spcAft>
                <a:spcPts val="0"/>
              </a:spcAft>
              <a:buNone/>
            </a:pPr>
            <a:r>
              <a:rPr lang="en-GB"/>
              <a:t>but  we can also see some of the outliers in the year 2018 ,</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chemeClr val="dk1"/>
                </a:solidFill>
              </a:rPr>
              <a:t>The impact of higher oil prices on global growth will depend on two elements: i) the factors responsible for the movement (supply, demand, or others)</a:t>
            </a:r>
            <a:endParaRPr sz="1200">
              <a:solidFill>
                <a:schemeClr val="dk1"/>
              </a:solidFill>
            </a:endParaRPr>
          </a:p>
          <a:p>
            <a:pPr marL="0" lvl="0" indent="0" algn="l" rtl="0">
              <a:spcBef>
                <a:spcPts val="0"/>
              </a:spcBef>
              <a:spcAft>
                <a:spcPts val="0"/>
              </a:spcAft>
              <a:buNone/>
            </a:pPr>
            <a:r>
              <a:rPr lang="en-GB"/>
              <a:t>Actually 2017(june) to  2018 (oct) was the boom year for oil market.</a:t>
            </a:r>
            <a:endParaRPr/>
          </a:p>
          <a:p>
            <a:pPr marL="0" lvl="0" indent="0" algn="l" rtl="0">
              <a:spcBef>
                <a:spcPts val="0"/>
              </a:spcBef>
              <a:spcAft>
                <a:spcPts val="0"/>
              </a:spcAft>
              <a:buNone/>
            </a:pPr>
            <a:r>
              <a:rPr lang="en-GB"/>
              <a:t>Due </a:t>
            </a:r>
            <a:r>
              <a:rPr lang="en-GB" sz="1200">
                <a:solidFill>
                  <a:schemeClr val="dk1"/>
                </a:solidFill>
              </a:rPr>
              <a:t>the oil market was in a situation in which supply persistently exceeded demand</a:t>
            </a:r>
            <a:endParaRPr sz="800"/>
          </a:p>
          <a:p>
            <a:pPr marL="0" lvl="0" indent="0" algn="l" rtl="0">
              <a:spcBef>
                <a:spcPts val="0"/>
              </a:spcBef>
              <a:spcAft>
                <a:spcPts val="0"/>
              </a:spcAft>
              <a:buNone/>
            </a:pPr>
            <a:endParaRPr/>
          </a:p>
          <a:p>
            <a:pPr marL="0" lvl="0" indent="0" algn="l" rtl="0">
              <a:spcBef>
                <a:spcPts val="0"/>
              </a:spcBef>
              <a:spcAft>
                <a:spcPts val="0"/>
              </a:spcAft>
              <a:buNone/>
            </a:pPr>
            <a:r>
              <a:rPr lang="en-GB"/>
              <a:t>As the months passed </a:t>
            </a:r>
            <a:r>
              <a:rPr lang="en-GB" sz="1200">
                <a:solidFill>
                  <a:srgbClr val="202124"/>
                </a:solidFill>
                <a:highlight>
                  <a:srgbClr val="FFFFFF"/>
                </a:highlight>
              </a:rPr>
              <a:t>the price of oil dropped in November 2018 because of a number of factors, including</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 "</a:t>
            </a:r>
            <a:r>
              <a:rPr lang="en-GB" sz="1200" b="1">
                <a:solidFill>
                  <a:srgbClr val="202124"/>
                </a:solidFill>
                <a:highlight>
                  <a:srgbClr val="FFFFFF"/>
                </a:highlight>
              </a:rPr>
              <a:t>rising petro-nations' oil production</a:t>
            </a:r>
            <a:r>
              <a:rPr lang="en-GB" sz="1200">
                <a:solidFill>
                  <a:srgbClr val="202124"/>
                </a:solidFill>
                <a:highlight>
                  <a:srgbClr val="FFFFFF"/>
                </a:highlight>
              </a:rPr>
              <a:t>, </a:t>
            </a:r>
            <a:endParaRPr sz="1200">
              <a:solidFill>
                <a:srgbClr val="202124"/>
              </a:solidFill>
              <a:highlight>
                <a:srgbClr val="FFFFFF"/>
              </a:highlight>
            </a:endParaRPr>
          </a:p>
          <a:p>
            <a:pPr marL="0" lvl="0" indent="0" algn="l" rtl="0">
              <a:spcBef>
                <a:spcPts val="0"/>
              </a:spcBef>
              <a:spcAft>
                <a:spcPts val="0"/>
              </a:spcAft>
              <a:buNone/>
            </a:pPr>
            <a:r>
              <a:rPr lang="en-GB" sz="1200" b="1">
                <a:solidFill>
                  <a:srgbClr val="202124"/>
                </a:solidFill>
                <a:highlight>
                  <a:srgbClr val="FFFFFF"/>
                </a:highlight>
              </a:rPr>
              <a:t>the U.S. shale oil boom, </a:t>
            </a:r>
            <a:endParaRPr sz="1200" b="1">
              <a:solidFill>
                <a:srgbClr val="202124"/>
              </a:solidFill>
              <a:highlight>
                <a:srgbClr val="FFFFFF"/>
              </a:highlight>
            </a:endParaRPr>
          </a:p>
          <a:p>
            <a:pPr marL="0" lvl="0" indent="0" algn="l" rtl="0">
              <a:spcBef>
                <a:spcPts val="0"/>
              </a:spcBef>
              <a:spcAft>
                <a:spcPts val="0"/>
              </a:spcAft>
              <a:buNone/>
            </a:pPr>
            <a:r>
              <a:rPr lang="en-GB" sz="1200" b="1">
                <a:solidFill>
                  <a:srgbClr val="202124"/>
                </a:solidFill>
                <a:highlight>
                  <a:srgbClr val="FFFFFF"/>
                </a:highlight>
              </a:rPr>
              <a:t>and swelling in North American oil inventories</a:t>
            </a:r>
            <a:r>
              <a:rPr lang="en-GB" sz="1200">
                <a:solidFill>
                  <a:srgbClr val="202124"/>
                </a:solidFill>
                <a:highlight>
                  <a:srgbClr val="FFFFFF"/>
                </a:highlight>
              </a:rPr>
              <a:t>," according to Market Watch.</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After sudden decrease in oil prices at continuous interval may have cause some outliers.</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a:t>
            </a: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                                                              -ON THIS BASIS I HAVE TAKEN THE INFERENCES-</a:t>
            </a: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a:p>
            <a:pPr marL="0" lvl="0" indent="0" algn="l" rtl="0">
              <a:spcBef>
                <a:spcPts val="0"/>
              </a:spcBef>
              <a:spcAft>
                <a:spcPts val="0"/>
              </a:spcAft>
              <a:buNone/>
            </a:pPr>
            <a:r>
              <a:rPr lang="en-GB" sz="1200">
                <a:solidFill>
                  <a:srgbClr val="202124"/>
                </a:solidFill>
                <a:highlight>
                  <a:srgbClr val="FFFFFF"/>
                </a:highlight>
              </a:rPr>
              <a:t>For 2020 ( pandemic situation reason)</a:t>
            </a:r>
            <a:endParaRPr sz="1200">
              <a:solidFill>
                <a:srgbClr val="202124"/>
              </a:solidFill>
              <a:highlight>
                <a:srgbClr val="FFFFFF"/>
              </a:highlight>
            </a:endParaRPr>
          </a:p>
          <a:p>
            <a:pPr marL="0" lvl="0" indent="0" algn="l" rtl="0">
              <a:spcBef>
                <a:spcPts val="0"/>
              </a:spcBef>
              <a:spcAft>
                <a:spcPts val="0"/>
              </a:spcAft>
              <a:buNone/>
            </a:pPr>
            <a:r>
              <a:rPr lang="en-GB" sz="1050">
                <a:solidFill>
                  <a:srgbClr val="202122"/>
                </a:solidFill>
                <a:highlight>
                  <a:srgbClr val="FFFFFF"/>
                </a:highlight>
              </a:rPr>
              <a:t>as rising Covid cases prompted fears of a demand slowdown. West Texas Intermediate crude futures declined more than 4% at one point to trade as low as $65.15, a level not seen since May. The contract recovered some of those losses during afternoon trading and ultimately settled 2.64% lower at $66.48 per barrel. International benchmark Brent crude settled at $69.04 per barrel for a loss of 2.35%, after hitting a low of $67.60.</a:t>
            </a:r>
            <a:r>
              <a:rPr lang="en-GB" sz="1400" baseline="3000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[153]</a:t>
            </a:r>
            <a:r>
              <a:rPr lang="en-GB" sz="1050">
                <a:solidFill>
                  <a:srgbClr val="202122"/>
                </a:solidFill>
                <a:highlight>
                  <a:srgbClr val="FFFFFF"/>
                </a:highlight>
              </a:rPr>
              <a:t> The biggest challenge for oil markets remains the uncertainty around COVID as the ‘delta variant’ has made for the highest daily case counts since early 2021,” Bank of America said.</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r>
              <a:rPr lang="en-GB" sz="1050">
                <a:solidFill>
                  <a:srgbClr val="202122"/>
                </a:solidFill>
                <a:highlight>
                  <a:srgbClr val="FFFFFF"/>
                </a:highlight>
              </a:rPr>
              <a:t>For 2018 ( rise and then why falling)</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production capacity in Venezuela had decreased. </a:t>
            </a:r>
            <a:r>
              <a:rPr lang="en-GB"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United States sanctions against Iran</a:t>
            </a:r>
            <a:r>
              <a:rPr lang="en-GB" sz="1050">
                <a:solidFill>
                  <a:srgbClr val="202122"/>
                </a:solidFill>
                <a:highlight>
                  <a:srgbClr val="FFFFFF"/>
                </a:highlight>
              </a:rPr>
              <a:t>, OPEC's third-biggest oil producer, were set to be restored and tightened in November.</a:t>
            </a:r>
            <a:r>
              <a:rPr lang="en-GB" sz="1400" baseline="3000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[85]</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price of oil dropped in November 2018 because of a number of factors, including "rising petro-nations’ oil production, the U.S. shale oil boom, and swelling North American oil inventories," according to </a:t>
            </a:r>
            <a:r>
              <a:rPr lang="en-GB" sz="1050" i="1">
                <a:solidFill>
                  <a:srgbClr val="202122"/>
                </a:solidFill>
                <a:highlight>
                  <a:srgbClr val="FFFFFF"/>
                </a:highlight>
              </a:rPr>
              <a:t>Market Watch</a:t>
            </a:r>
            <a:r>
              <a:rPr lang="en-GB" sz="1050">
                <a:solidFill>
                  <a:srgbClr val="202122"/>
                </a:solidFill>
                <a:highlight>
                  <a:srgbClr val="FFFFFF"/>
                </a:highlight>
              </a:rPr>
              <a:t>.</a:t>
            </a:r>
            <a:r>
              <a:rPr lang="en-GB" sz="1400" baseline="30000">
                <a:solidFill>
                  <a:srgbClr val="0645AD"/>
                </a:solidFill>
                <a:highlight>
                  <a:srgbClr val="FFFFFF"/>
                </a:highlight>
                <a:uFill>
                  <a:noFill/>
                </a:uFill>
                <a:hlinkClick r:id="rId6">
                  <a:extLst>
                    <a:ext uri="{A12FA001-AC4F-418D-AE19-62706E023703}">
                      <ahyp:hlinkClr xmlns:ahyp="http://schemas.microsoft.com/office/drawing/2018/hyperlinkcolor" val="tx"/>
                    </a:ext>
                  </a:extLst>
                </a:hlinkClick>
              </a:rPr>
              <a:t>[86]</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The 1 November 2018 </a:t>
            </a:r>
            <a:r>
              <a:rPr lang="en-GB" sz="1050">
                <a:solidFill>
                  <a:srgbClr val="0645AD"/>
                </a:solidFill>
                <a:highlight>
                  <a:srgbClr val="FFFFFF"/>
                </a:highlight>
                <a:uFill>
                  <a:noFill/>
                </a:uFill>
                <a:hlinkClick r:id="rId7">
                  <a:extLst>
                    <a:ext uri="{A12FA001-AC4F-418D-AE19-62706E023703}">
                      <ahyp:hlinkClr xmlns:ahyp="http://schemas.microsoft.com/office/drawing/2018/hyperlinkcolor" val="tx"/>
                    </a:ext>
                  </a:extLst>
                </a:hlinkClick>
              </a:rPr>
              <a:t>U.S. Energy Information Administration</a:t>
            </a:r>
            <a:r>
              <a:rPr lang="en-GB" sz="1050">
                <a:solidFill>
                  <a:srgbClr val="202122"/>
                </a:solidFill>
                <a:highlight>
                  <a:srgbClr val="FFFFFF"/>
                </a:highlight>
              </a:rPr>
              <a:t> (EIA) report announced that the US had become the "leading crude oil producer in the world" when it hit a production level of 11.3 million barrels per day (bpd) in August 2018, mainly because of its </a:t>
            </a:r>
            <a:r>
              <a:rPr lang="en-GB" sz="1050">
                <a:solidFill>
                  <a:srgbClr val="0645AD"/>
                </a:solidFill>
                <a:highlight>
                  <a:srgbClr val="FFFFFF"/>
                </a:highlight>
                <a:uFill>
                  <a:noFill/>
                </a:uFill>
                <a:hlinkClick r:id="rId8">
                  <a:extLst>
                    <a:ext uri="{A12FA001-AC4F-418D-AE19-62706E023703}">
                      <ahyp:hlinkClr xmlns:ahyp="http://schemas.microsoft.com/office/drawing/2018/hyperlinkcolor" val="tx"/>
                    </a:ext>
                  </a:extLst>
                </a:hlinkClick>
              </a:rPr>
              <a:t>shale oil</a:t>
            </a:r>
            <a:r>
              <a:rPr lang="en-GB" sz="1050">
                <a:solidFill>
                  <a:srgbClr val="202122"/>
                </a:solidFill>
                <a:highlight>
                  <a:srgbClr val="FFFFFF"/>
                </a:highlight>
              </a:rPr>
              <a:t> production.</a:t>
            </a:r>
            <a:r>
              <a:rPr lang="en-GB" sz="1400" baseline="30000">
                <a:solidFill>
                  <a:srgbClr val="0645AD"/>
                </a:solidFill>
                <a:highlight>
                  <a:srgbClr val="FFFFFF"/>
                </a:highlight>
                <a:uFill>
                  <a:noFill/>
                </a:uFill>
                <a:hlinkClick r:id="rId9">
                  <a:extLst>
                    <a:ext uri="{A12FA001-AC4F-418D-AE19-62706E023703}">
                      <ahyp:hlinkClr xmlns:ahyp="http://schemas.microsoft.com/office/drawing/2018/hyperlinkcolor" val="tx"/>
                    </a:ext>
                  </a:extLst>
                </a:hlinkClick>
              </a:rPr>
              <a:t>[87]</a:t>
            </a:r>
            <a:r>
              <a:rPr lang="en-GB" sz="1050">
                <a:solidFill>
                  <a:srgbClr val="202122"/>
                </a:solidFill>
                <a:highlight>
                  <a:srgbClr val="FFFFFF"/>
                </a:highlight>
              </a:rPr>
              <a:t> US exports of petroleum—crude oil and products—exceeded imports in September and October 2019, "for the first time on record, based on monthly values since 1973."</a:t>
            </a:r>
            <a:r>
              <a:rPr lang="en-GB" sz="1400" baseline="30000">
                <a:solidFill>
                  <a:srgbClr val="0645AD"/>
                </a:solidFill>
                <a:highlight>
                  <a:srgbClr val="FFFFFF"/>
                </a:highlight>
                <a:uFill>
                  <a:noFill/>
                </a:uFill>
                <a:hlinkClick r:id="rId10">
                  <a:extLst>
                    <a:ext uri="{A12FA001-AC4F-418D-AE19-62706E023703}">
                      <ahyp:hlinkClr xmlns:ahyp="http://schemas.microsoft.com/office/drawing/2018/hyperlinkcolor" val="tx"/>
                    </a:ext>
                  </a:extLst>
                </a:hlinkClick>
              </a:rPr>
              <a:t>[6]</a:t>
            </a:r>
            <a:endParaRPr sz="1400" baseline="30000">
              <a:solidFill>
                <a:srgbClr val="0645AD"/>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GB" sz="1050">
                <a:solidFill>
                  <a:srgbClr val="202122"/>
                </a:solidFill>
                <a:highlight>
                  <a:srgbClr val="FFFFFF"/>
                </a:highlight>
              </a:rPr>
              <a:t>When the price of Brent oil dropped rapidly in November 2018 to $58.71,</a:t>
            </a:r>
            <a:r>
              <a:rPr lang="en-GB" sz="1400" baseline="30000">
                <a:solidFill>
                  <a:srgbClr val="0645AD"/>
                </a:solidFill>
                <a:highlight>
                  <a:srgbClr val="FFFFFF"/>
                </a:highlight>
                <a:uFill>
                  <a:noFill/>
                </a:uFill>
                <a:hlinkClick r:id="rId11">
                  <a:extLst>
                    <a:ext uri="{A12FA001-AC4F-418D-AE19-62706E023703}">
                      <ahyp:hlinkClr xmlns:ahyp="http://schemas.microsoft.com/office/drawing/2018/hyperlinkcolor" val="tx"/>
                    </a:ext>
                  </a:extLst>
                </a:hlinkClick>
              </a:rPr>
              <a:t>[88]</a:t>
            </a:r>
            <a:r>
              <a:rPr lang="en-GB" sz="1050">
                <a:solidFill>
                  <a:srgbClr val="202122"/>
                </a:solidFill>
                <a:highlight>
                  <a:srgbClr val="FFFFFF"/>
                </a:highlight>
              </a:rPr>
              <a:t> more than 30% from its peak,</a:t>
            </a:r>
            <a:r>
              <a:rPr lang="en-GB" sz="1400" baseline="30000">
                <a:solidFill>
                  <a:srgbClr val="0645AD"/>
                </a:solidFill>
                <a:highlight>
                  <a:srgbClr val="FFFFFF"/>
                </a:highlight>
                <a:uFill>
                  <a:noFill/>
                </a:uFill>
                <a:hlinkClick r:id="rId12">
                  <a:extLst>
                    <a:ext uri="{A12FA001-AC4F-418D-AE19-62706E023703}">
                      <ahyp:hlinkClr xmlns:ahyp="http://schemas.microsoft.com/office/drawing/2018/hyperlinkcolor" val="tx"/>
                    </a:ext>
                  </a:extLst>
                </a:hlinkClick>
              </a:rPr>
              <a:t>[89]</a:t>
            </a:r>
            <a:r>
              <a:rPr lang="en-GB" sz="1050">
                <a:solidFill>
                  <a:srgbClr val="202122"/>
                </a:solidFill>
                <a:highlight>
                  <a:srgbClr val="FFFFFF"/>
                </a:highlight>
              </a:rPr>
              <a:t>—the biggest 30-day drop since 2008—factors included increased oil production in Russia, some OPEC countries and the United States, which deepened global over supply, were factors in the crash.</a:t>
            </a:r>
            <a:r>
              <a:rPr lang="en-GB" sz="1400" baseline="30000">
                <a:solidFill>
                  <a:srgbClr val="0645AD"/>
                </a:solidFill>
                <a:highlight>
                  <a:srgbClr val="FFFFFF"/>
                </a:highlight>
                <a:uFill>
                  <a:noFill/>
                </a:uFill>
                <a:hlinkClick r:id="rId11">
                  <a:extLst>
                    <a:ext uri="{A12FA001-AC4F-418D-AE19-62706E023703}">
                      <ahyp:hlinkClr xmlns:ahyp="http://schemas.microsoft.com/office/drawing/2018/hyperlinkcolor" val="tx"/>
                    </a:ext>
                  </a:extLst>
                </a:hlinkClick>
              </a:rPr>
              <a:t>[88]</a:t>
            </a:r>
            <a:endParaRPr sz="1400" baseline="30000">
              <a:solidFill>
                <a:srgbClr val="0645AD"/>
              </a:solidFill>
              <a:highlight>
                <a:srgbClr val="FFFFFF"/>
              </a:highlight>
            </a:endParaRPr>
          </a:p>
          <a:p>
            <a:pPr marL="0" lvl="0" indent="0" algn="l" rtl="0">
              <a:spcBef>
                <a:spcPts val="500"/>
              </a:spcBef>
              <a:spcAft>
                <a:spcPts val="0"/>
              </a:spcAft>
              <a:buNone/>
            </a:pPr>
            <a:endParaRPr sz="1050">
              <a:solidFill>
                <a:srgbClr val="202122"/>
              </a:solidFill>
              <a:highlight>
                <a:srgbClr val="FFFFFF"/>
              </a:highlight>
            </a:endParaRPr>
          </a:p>
          <a:p>
            <a:pPr marL="0" lvl="0" indent="0" algn="l" rtl="0">
              <a:spcBef>
                <a:spcPts val="0"/>
              </a:spcBef>
              <a:spcAft>
                <a:spcPts val="0"/>
              </a:spcAft>
              <a:buNone/>
            </a:pPr>
            <a:endParaRPr sz="1200">
              <a:solidFill>
                <a:srgbClr val="202124"/>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3efa848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3efa848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The above heat map depicts overall story of Brent crude oil prices from Oct 2016 to Nov 2021. This map has mean values of per barrel price in USD of Brent crude oil of each month in each year. On Y axis we have Year and on X axis we have month. In addition, each cell is filled with average price of Crude oil.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It is evident that this dataset is having data from Oct 2016 to Nov 2021. As in map, the year 2016 has some months containing values as 0 and in year 2021 Dec column shows as value 0 because we do not have data for these months in our dataset.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darker the colour the lesser the value and vice versa, lightest the colour the highest the value.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heatmap shows that the average price of crude oil per barrel was high in Oct 2018 with average value as 81.032 and due to pandemic and amid global crisis these prices shows a steep downfall in Apr 2020 to as low as 18.37. Moreover, the all time high prices can be seen in recent months post epidemic in the month of Oct 2021 as high as 83.53 with continuation of rally in following month of Nov 2021 with price as 82.41. Finally, we can say that the prices are getting normal and touching highest which is a good symbol that now we have a stable demand of crude oil.</a:t>
            </a:r>
            <a:endParaRPr>
              <a:solidFill>
                <a:schemeClr val="dk1"/>
              </a:solidFill>
            </a:endParaRPr>
          </a:p>
          <a:p>
            <a:pPr marL="0" lvl="0" indent="0" algn="l" rtl="0">
              <a:spcBef>
                <a:spcPts val="0"/>
              </a:spcBef>
              <a:spcAft>
                <a:spcPts val="0"/>
              </a:spcAft>
              <a:buNone/>
            </a:pPr>
            <a:endParaRPr sz="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b5beea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b5beea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273239"/>
                </a:solidFill>
                <a:highlight>
                  <a:srgbClr val="FFFFFF"/>
                </a:highlight>
              </a:rPr>
              <a:t>A lag plot is a special type of scatter plot in which the X-axis represents the dataset with some time units behind or ahead as compared to the Y-axis. The difference between these time units is called lag or lagged and it is represented by </a:t>
            </a:r>
            <a:r>
              <a:rPr lang="en-GB" sz="1300" i="1">
                <a:solidFill>
                  <a:srgbClr val="273239"/>
                </a:solidFill>
                <a:highlight>
                  <a:srgbClr val="FFFFFF"/>
                </a:highlight>
              </a:rPr>
              <a:t>k</a:t>
            </a:r>
            <a:r>
              <a:rPr lang="en-GB" sz="1300">
                <a:solidFill>
                  <a:srgbClr val="273239"/>
                </a:solidFill>
                <a:highlight>
                  <a:srgbClr val="FFFFFF"/>
                </a:highlight>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6b5beea5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6b5beea5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a3fe4f6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a3fe4f6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b6bed95b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10b6bed95b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6b5beea5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6b5beea5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2c3b2b15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2c3b2b15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02c3b2b15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02c3b2b15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6b5beea5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6b5beea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b5beea5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b5beea5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2c3b2b15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2c3b2b15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2c3b2b15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2c3b2b15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2c3b2b15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2c3b2b15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2c3b2b15c_0_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2c3b2b15c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1488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81305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31588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851288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6188528" y="362844"/>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26084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31364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93629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42157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50968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709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87344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0867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11/8/2023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948763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11/8/2023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6007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50005" y="157164"/>
            <a:ext cx="8341146" cy="2350634"/>
          </a:xfrm>
          <a:prstGeom prst="rect">
            <a:avLst/>
          </a:prstGeom>
        </p:spPr>
        <p:txBody>
          <a:bodyPr spcFirstLastPara="1" wrap="square" lIns="91425" tIns="91425" rIns="91425" bIns="91425" anchor="b" anchorCtr="0">
            <a:normAutofit/>
          </a:bodyPr>
          <a:lstStyle/>
          <a:p>
            <a:pPr algn="ctr">
              <a:spcBef>
                <a:spcPts val="0"/>
              </a:spcBef>
            </a:pPr>
            <a:r>
              <a:rPr lang="en-GB" sz="5400" b="1" dirty="0">
                <a:solidFill>
                  <a:srgbClr val="FF0000"/>
                </a:solidFill>
                <a:latin typeface="Times New Roman"/>
                <a:ea typeface="Times New Roman"/>
                <a:cs typeface="Times New Roman"/>
                <a:sym typeface="Times New Roman"/>
              </a:rPr>
              <a:t>Crude Oil Price Prediction</a:t>
            </a:r>
            <a:br>
              <a:rPr lang="en-GB" dirty="0"/>
            </a:br>
            <a:endParaRPr dirty="0"/>
          </a:p>
        </p:txBody>
      </p:sp>
      <p:sp>
        <p:nvSpPr>
          <p:cNvPr id="57" name="Google Shape;57;p14"/>
          <p:cNvSpPr txBox="1">
            <a:spLocks noGrp="1"/>
          </p:cNvSpPr>
          <p:nvPr>
            <p:ph type="subTitle" idx="1"/>
          </p:nvPr>
        </p:nvSpPr>
        <p:spPr>
          <a:xfrm>
            <a:off x="5772149" y="2750343"/>
            <a:ext cx="2518989" cy="631275"/>
          </a:xfrm>
          <a:prstGeom prst="rect">
            <a:avLst/>
          </a:prstGeom>
        </p:spPr>
        <p:txBody>
          <a:bodyPr spcFirstLastPara="1" wrap="square" lIns="91425" tIns="91425" rIns="91425" bIns="91425" anchor="t" anchorCtr="0">
            <a:noAutofit/>
          </a:bodyPr>
          <a:lstStyle/>
          <a:p>
            <a:pPr algn="ctr">
              <a:spcBef>
                <a:spcPts val="0"/>
              </a:spcBef>
            </a:pPr>
            <a:r>
              <a:rPr lang="en-GB" sz="2000" b="1" dirty="0">
                <a:latin typeface="Bahnschrift Light" panose="020B0502040204020203" pitchFamily="34" charset="0"/>
              </a:rPr>
              <a:t>Group : 3</a:t>
            </a:r>
          </a:p>
          <a:p>
            <a:pPr marL="0" lvl="0" indent="0" algn="ctr" rtl="0">
              <a:spcBef>
                <a:spcPts val="0"/>
              </a:spcBef>
              <a:spcAft>
                <a:spcPts val="0"/>
              </a:spcAft>
              <a:buNone/>
            </a:pPr>
            <a:r>
              <a:rPr lang="en-IN" sz="2000" dirty="0">
                <a:latin typeface="Bahnschrift Light" panose="020B0502040204020203" pitchFamily="34" charset="0"/>
              </a:rPr>
              <a:t>ANUP</a:t>
            </a:r>
          </a:p>
          <a:p>
            <a:pPr marL="0" lvl="0" indent="0" algn="ctr" rtl="0">
              <a:spcBef>
                <a:spcPts val="0"/>
              </a:spcBef>
              <a:spcAft>
                <a:spcPts val="0"/>
              </a:spcAft>
              <a:buNone/>
            </a:pPr>
            <a:r>
              <a:rPr lang="en-IN" sz="2000" dirty="0">
                <a:latin typeface="Bahnschrift Light" panose="020B0502040204020203" pitchFamily="34" charset="0"/>
              </a:rPr>
              <a:t>SAHANA</a:t>
            </a:r>
            <a:endParaRPr sz="2000" dirty="0">
              <a:latin typeface="Bahnschrift Light" panose="020B0502040204020203" pitchFamily="34" charset="0"/>
            </a:endParaRPr>
          </a:p>
        </p:txBody>
      </p:sp>
      <p:pic>
        <p:nvPicPr>
          <p:cNvPr id="2" name="Google Shape;67;p15">
            <a:extLst>
              <a:ext uri="{FF2B5EF4-FFF2-40B4-BE49-F238E27FC236}">
                <a16:creationId xmlns:a16="http://schemas.microsoft.com/office/drawing/2014/main" id="{1ADD12B4-614C-606B-B413-E9DA5231CE0A}"/>
              </a:ext>
            </a:extLst>
          </p:cNvPr>
          <p:cNvPicPr preferRelativeResize="0"/>
          <p:nvPr/>
        </p:nvPicPr>
        <p:blipFill>
          <a:blip r:embed="rId3">
            <a:alphaModFix/>
          </a:blip>
          <a:stretch>
            <a:fillRect/>
          </a:stretch>
        </p:blipFill>
        <p:spPr>
          <a:xfrm>
            <a:off x="3657319" y="2750343"/>
            <a:ext cx="2257707" cy="174191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348375" y="322025"/>
            <a:ext cx="58047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Histogram and Distribution Plot</a:t>
            </a:r>
            <a:endParaRPr b="1">
              <a:solidFill>
                <a:srgbClr val="002776"/>
              </a:solidFill>
            </a:endParaRPr>
          </a:p>
        </p:txBody>
      </p:sp>
      <p:sp>
        <p:nvSpPr>
          <p:cNvPr id="161" name="Google Shape;161;p27"/>
          <p:cNvSpPr txBox="1">
            <a:spLocks noGrp="1"/>
          </p:cNvSpPr>
          <p:nvPr>
            <p:ph type="body" idx="1"/>
          </p:nvPr>
        </p:nvSpPr>
        <p:spPr>
          <a:xfrm>
            <a:off x="348375" y="1231275"/>
            <a:ext cx="3750000" cy="24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700">
                <a:solidFill>
                  <a:schemeClr val="dk1"/>
                </a:solidFill>
              </a:rPr>
              <a:t>Inferences</a:t>
            </a:r>
            <a:r>
              <a:rPr lang="en-GB" sz="1350">
                <a:solidFill>
                  <a:srgbClr val="4D5156"/>
                </a:solidFill>
                <a:highlight>
                  <a:srgbClr val="FFFFFF"/>
                </a:highlight>
              </a:rPr>
              <a:t> </a:t>
            </a:r>
            <a:r>
              <a:rPr lang="en-GB" sz="1400">
                <a:solidFill>
                  <a:schemeClr val="dk1"/>
                </a:solidFill>
              </a:rPr>
              <a:t>:</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Most frequent values of Brent are in the range of 61 to 69.</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The Brent oil price values from 0 to 35 are less frequent.</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It show the data doesn't follow Normal Distribution.</a:t>
            </a:r>
            <a:endParaRPr sz="1503">
              <a:solidFill>
                <a:srgbClr val="000000"/>
              </a:solidFill>
            </a:endParaRPr>
          </a:p>
          <a:p>
            <a:pPr marL="457200" marR="0" lvl="0" indent="-324090" algn="l" rtl="0">
              <a:lnSpc>
                <a:spcPct val="90000"/>
              </a:lnSpc>
              <a:spcBef>
                <a:spcPts val="1000"/>
              </a:spcBef>
              <a:spcAft>
                <a:spcPts val="0"/>
              </a:spcAft>
              <a:buClr>
                <a:srgbClr val="000000"/>
              </a:buClr>
              <a:buSzPts val="1504"/>
              <a:buChar char="●"/>
            </a:pPr>
            <a:r>
              <a:rPr lang="en-GB" sz="1503">
                <a:solidFill>
                  <a:srgbClr val="000000"/>
                </a:solidFill>
              </a:rPr>
              <a:t>Left skewed data</a:t>
            </a:r>
            <a:endParaRPr sz="1503">
              <a:solidFill>
                <a:srgbClr val="000000"/>
              </a:solidFill>
            </a:endParaRPr>
          </a:p>
          <a:p>
            <a:pPr marL="0" lvl="0" indent="0" algn="l" rtl="0">
              <a:lnSpc>
                <a:spcPct val="105000"/>
              </a:lnSpc>
              <a:spcBef>
                <a:spcPts val="1000"/>
              </a:spcBef>
              <a:spcAft>
                <a:spcPts val="1200"/>
              </a:spcAft>
              <a:buSzPts val="935"/>
              <a:buNone/>
            </a:pPr>
            <a:endParaRPr sz="1629"/>
          </a:p>
        </p:txBody>
      </p:sp>
      <p:pic>
        <p:nvPicPr>
          <p:cNvPr id="162" name="Google Shape;162;p27"/>
          <p:cNvPicPr preferRelativeResize="0"/>
          <p:nvPr/>
        </p:nvPicPr>
        <p:blipFill>
          <a:blip r:embed="rId3">
            <a:alphaModFix/>
          </a:blip>
          <a:stretch>
            <a:fillRect/>
          </a:stretch>
        </p:blipFill>
        <p:spPr>
          <a:xfrm>
            <a:off x="4416700" y="1155250"/>
            <a:ext cx="4507751" cy="2833001"/>
          </a:xfrm>
          <a:prstGeom prst="rect">
            <a:avLst/>
          </a:prstGeom>
          <a:noFill/>
          <a:ln>
            <a:noFill/>
          </a:ln>
        </p:spPr>
      </p:pic>
      <p:pic>
        <p:nvPicPr>
          <p:cNvPr id="163" name="Google Shape;163;p27"/>
          <p:cNvPicPr preferRelativeResize="0"/>
          <p:nvPr/>
        </p:nvPicPr>
        <p:blipFill rotWithShape="1">
          <a:blip r:embed="rId4">
            <a:alphaModFix/>
          </a:blip>
          <a:srcRect/>
          <a:stretch/>
        </p:blipFill>
        <p:spPr>
          <a:xfrm>
            <a:off x="7884500" y="4626228"/>
            <a:ext cx="947800" cy="3284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2338012" y="0"/>
            <a:ext cx="4001700" cy="5727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b="1" dirty="0">
                <a:solidFill>
                  <a:srgbClr val="002776"/>
                </a:solidFill>
              </a:rPr>
              <a:t>Box Plot Year Wise</a:t>
            </a:r>
            <a:endParaRPr b="1" dirty="0">
              <a:solidFill>
                <a:srgbClr val="002776"/>
              </a:solidFill>
            </a:endParaRPr>
          </a:p>
        </p:txBody>
      </p:sp>
      <p:sp>
        <p:nvSpPr>
          <p:cNvPr id="3" name="Text Placeholder 2">
            <a:extLst>
              <a:ext uri="{FF2B5EF4-FFF2-40B4-BE49-F238E27FC236}">
                <a16:creationId xmlns:a16="http://schemas.microsoft.com/office/drawing/2014/main" id="{3BADADD4-A821-4B42-4EDF-E3820A18A1A2}"/>
              </a:ext>
            </a:extLst>
          </p:cNvPr>
          <p:cNvSpPr>
            <a:spLocks noGrp="1"/>
          </p:cNvSpPr>
          <p:nvPr>
            <p:ph type="body" idx="1"/>
          </p:nvPr>
        </p:nvSpPr>
        <p:spPr>
          <a:xfrm>
            <a:off x="114300" y="572700"/>
            <a:ext cx="8718000" cy="3996175"/>
          </a:xfrm>
        </p:spPr>
        <p:txBody>
          <a:bodyPr/>
          <a:lstStyle/>
          <a:p>
            <a:r>
              <a:rPr lang="en-US" dirty="0"/>
              <a:t>The price of crude oil shows some seasonal patterns, with some months having higher or lower prices than others. For example, the months of July and August tend to have higher prices, while the months of December and January tend to have lower prices.</a:t>
            </a:r>
            <a:endParaRPr lang="en-IN" dirty="0"/>
          </a:p>
        </p:txBody>
      </p:sp>
      <p:pic>
        <p:nvPicPr>
          <p:cNvPr id="7" name="Picture 6">
            <a:extLst>
              <a:ext uri="{FF2B5EF4-FFF2-40B4-BE49-F238E27FC236}">
                <a16:creationId xmlns:a16="http://schemas.microsoft.com/office/drawing/2014/main" id="{4A3DC5BB-C28F-F64C-DA23-2CD30CACEC9B}"/>
              </a:ext>
            </a:extLst>
          </p:cNvPr>
          <p:cNvPicPr>
            <a:picLocks noChangeAspect="1"/>
          </p:cNvPicPr>
          <p:nvPr/>
        </p:nvPicPr>
        <p:blipFill rotWithShape="1">
          <a:blip r:embed="rId3"/>
          <a:srcRect l="26406" t="38194" r="17422" b="7778"/>
          <a:stretch/>
        </p:blipFill>
        <p:spPr>
          <a:xfrm>
            <a:off x="3893344" y="1985962"/>
            <a:ext cx="5136356" cy="27789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267925" y="159725"/>
            <a:ext cx="2682000" cy="5727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GB" b="1">
                <a:solidFill>
                  <a:srgbClr val="002776"/>
                </a:solidFill>
              </a:rPr>
              <a:t>Heat Map</a:t>
            </a:r>
            <a:endParaRPr b="1">
              <a:solidFill>
                <a:srgbClr val="002776"/>
              </a:solidFill>
            </a:endParaRPr>
          </a:p>
        </p:txBody>
      </p:sp>
      <p:sp>
        <p:nvSpPr>
          <p:cNvPr id="3" name="Text Placeholder 2">
            <a:extLst>
              <a:ext uri="{FF2B5EF4-FFF2-40B4-BE49-F238E27FC236}">
                <a16:creationId xmlns:a16="http://schemas.microsoft.com/office/drawing/2014/main" id="{0C5B3FDD-5152-4408-4401-8ABE9B0B1DD2}"/>
              </a:ext>
            </a:extLst>
          </p:cNvPr>
          <p:cNvSpPr>
            <a:spLocks noGrp="1"/>
          </p:cNvSpPr>
          <p:nvPr>
            <p:ph type="body" idx="1"/>
          </p:nvPr>
        </p:nvSpPr>
        <p:spPr>
          <a:xfrm>
            <a:off x="267925" y="2571750"/>
            <a:ext cx="7454469" cy="1997125"/>
          </a:xfrm>
        </p:spPr>
        <p:txBody>
          <a:bodyPr/>
          <a:lstStyle/>
          <a:p>
            <a:r>
              <a:rPr lang="en-US" dirty="0"/>
              <a:t>1) It can be clearly seen that crude oil price increases as we approach winter season. [NOV - FEB] It might be because of the weather conditions.</a:t>
            </a:r>
          </a:p>
          <a:p>
            <a:endParaRPr lang="en-US" dirty="0"/>
          </a:p>
          <a:p>
            <a:r>
              <a:rPr lang="en-US" dirty="0"/>
              <a:t>2) The highest prices can be seen in 2008 and 2011. </a:t>
            </a:r>
          </a:p>
          <a:p>
            <a:endParaRPr lang="en-US" dirty="0"/>
          </a:p>
          <a:p>
            <a:r>
              <a:rPr lang="en-US" dirty="0"/>
              <a:t>3) The lowest prices can be seen in 1986, 1998,2009 and 2020 </a:t>
            </a:r>
            <a:endParaRPr lang="en-IN" dirty="0"/>
          </a:p>
        </p:txBody>
      </p:sp>
      <p:pic>
        <p:nvPicPr>
          <p:cNvPr id="5" name="Picture 4">
            <a:extLst>
              <a:ext uri="{FF2B5EF4-FFF2-40B4-BE49-F238E27FC236}">
                <a16:creationId xmlns:a16="http://schemas.microsoft.com/office/drawing/2014/main" id="{6EC7041F-1DC0-5452-EB54-434BBE483197}"/>
              </a:ext>
            </a:extLst>
          </p:cNvPr>
          <p:cNvPicPr>
            <a:picLocks noChangeAspect="1"/>
          </p:cNvPicPr>
          <p:nvPr/>
        </p:nvPicPr>
        <p:blipFill rotWithShape="1">
          <a:blip r:embed="rId3"/>
          <a:srcRect l="25392" t="31111" r="11952" b="5694"/>
          <a:stretch/>
        </p:blipFill>
        <p:spPr>
          <a:xfrm>
            <a:off x="2775441" y="85726"/>
            <a:ext cx="4533060" cy="2571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2628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002776"/>
                </a:solidFill>
              </a:rPr>
              <a:t>Lag Scatter Plot</a:t>
            </a:r>
            <a:endParaRPr b="1">
              <a:solidFill>
                <a:srgbClr val="002776"/>
              </a:solidFill>
            </a:endParaRPr>
          </a:p>
        </p:txBody>
      </p:sp>
      <p:pic>
        <p:nvPicPr>
          <p:cNvPr id="188" name="Google Shape;188;p30"/>
          <p:cNvPicPr preferRelativeResize="0"/>
          <p:nvPr/>
        </p:nvPicPr>
        <p:blipFill rotWithShape="1">
          <a:blip r:embed="rId3">
            <a:alphaModFix/>
          </a:blip>
          <a:srcRect/>
          <a:stretch/>
        </p:blipFill>
        <p:spPr>
          <a:xfrm>
            <a:off x="7780997" y="4590350"/>
            <a:ext cx="1154806" cy="400200"/>
          </a:xfrm>
          <a:prstGeom prst="rect">
            <a:avLst/>
          </a:prstGeom>
          <a:noFill/>
          <a:ln>
            <a:noFill/>
          </a:ln>
        </p:spPr>
      </p:pic>
      <p:pic>
        <p:nvPicPr>
          <p:cNvPr id="3" name="Picture 2">
            <a:extLst>
              <a:ext uri="{FF2B5EF4-FFF2-40B4-BE49-F238E27FC236}">
                <a16:creationId xmlns:a16="http://schemas.microsoft.com/office/drawing/2014/main" id="{56DB1A42-560E-D844-1990-26A0E0E8C523}"/>
              </a:ext>
            </a:extLst>
          </p:cNvPr>
          <p:cNvPicPr>
            <a:picLocks noChangeAspect="1"/>
          </p:cNvPicPr>
          <p:nvPr/>
        </p:nvPicPr>
        <p:blipFill rotWithShape="1">
          <a:blip r:embed="rId4"/>
          <a:srcRect l="26093" t="41527" r="34220" b="8473"/>
          <a:stretch/>
        </p:blipFill>
        <p:spPr>
          <a:xfrm>
            <a:off x="3900489" y="1457326"/>
            <a:ext cx="3629025" cy="2571750"/>
          </a:xfrm>
          <a:prstGeom prst="rect">
            <a:avLst/>
          </a:prstGeom>
        </p:spPr>
      </p:pic>
      <p:pic>
        <p:nvPicPr>
          <p:cNvPr id="7" name="Picture 6">
            <a:extLst>
              <a:ext uri="{FF2B5EF4-FFF2-40B4-BE49-F238E27FC236}">
                <a16:creationId xmlns:a16="http://schemas.microsoft.com/office/drawing/2014/main" id="{34C4B978-CD7E-10BB-3FC0-366F2C0174CA}"/>
              </a:ext>
            </a:extLst>
          </p:cNvPr>
          <p:cNvPicPr>
            <a:picLocks noChangeAspect="1"/>
          </p:cNvPicPr>
          <p:nvPr/>
        </p:nvPicPr>
        <p:blipFill rotWithShape="1">
          <a:blip r:embed="rId5"/>
          <a:srcRect l="26406" t="40694" r="35703" b="7916"/>
          <a:stretch/>
        </p:blipFill>
        <p:spPr>
          <a:xfrm>
            <a:off x="142875" y="1457326"/>
            <a:ext cx="3464718" cy="26431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ED64C3-5BEA-CC51-CAEB-5F011D9142D9}"/>
              </a:ext>
            </a:extLst>
          </p:cNvPr>
          <p:cNvPicPr>
            <a:picLocks noChangeAspect="1"/>
          </p:cNvPicPr>
          <p:nvPr/>
        </p:nvPicPr>
        <p:blipFill rotWithShape="1">
          <a:blip r:embed="rId2"/>
          <a:srcRect l="26094" t="27030" r="33984" b="18612"/>
          <a:stretch/>
        </p:blipFill>
        <p:spPr>
          <a:xfrm>
            <a:off x="4250531" y="0"/>
            <a:ext cx="4021931" cy="3080439"/>
          </a:xfrm>
          <a:prstGeom prst="rect">
            <a:avLst/>
          </a:prstGeom>
        </p:spPr>
      </p:pic>
      <p:pic>
        <p:nvPicPr>
          <p:cNvPr id="6" name="Picture 5">
            <a:extLst>
              <a:ext uri="{FF2B5EF4-FFF2-40B4-BE49-F238E27FC236}">
                <a16:creationId xmlns:a16="http://schemas.microsoft.com/office/drawing/2014/main" id="{CC549991-5ADB-D885-97A0-D022153EE0F7}"/>
              </a:ext>
            </a:extLst>
          </p:cNvPr>
          <p:cNvPicPr>
            <a:picLocks noChangeAspect="1"/>
          </p:cNvPicPr>
          <p:nvPr/>
        </p:nvPicPr>
        <p:blipFill rotWithShape="1">
          <a:blip r:embed="rId3"/>
          <a:srcRect l="26406" t="26943" r="32501" b="18697"/>
          <a:stretch/>
        </p:blipFill>
        <p:spPr>
          <a:xfrm>
            <a:off x="0" y="0"/>
            <a:ext cx="4164806" cy="3098902"/>
          </a:xfrm>
          <a:prstGeom prst="rect">
            <a:avLst/>
          </a:prstGeom>
        </p:spPr>
      </p:pic>
    </p:spTree>
    <p:extLst>
      <p:ext uri="{BB962C8B-B14F-4D97-AF65-F5344CB8AC3E}">
        <p14:creationId xmlns:p14="http://schemas.microsoft.com/office/powerpoint/2010/main" val="56671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E037-D702-7607-AED1-2116CA8E2A22}"/>
              </a:ext>
            </a:extLst>
          </p:cNvPr>
          <p:cNvSpPr>
            <a:spLocks noGrp="1"/>
          </p:cNvSpPr>
          <p:nvPr>
            <p:ph type="title"/>
          </p:nvPr>
        </p:nvSpPr>
        <p:spPr>
          <a:xfrm rot="10800000" flipV="1">
            <a:off x="307180" y="442914"/>
            <a:ext cx="7983960" cy="2014536"/>
          </a:xfrm>
        </p:spPr>
        <p:txBody>
          <a:bodyPr>
            <a:normAutofit fontScale="90000"/>
          </a:bodyPr>
          <a:lstStyle/>
          <a:p>
            <a:r>
              <a:rPr lang="en-US" dirty="0"/>
              <a:t>1)We can say that the data is homogeneous and consistent. </a:t>
            </a:r>
            <a:br>
              <a:rPr lang="en-US" dirty="0"/>
            </a:br>
            <a:br>
              <a:rPr lang="en-US" dirty="0"/>
            </a:br>
            <a:r>
              <a:rPr lang="en-US" dirty="0"/>
              <a:t>2)There are no outliers and we can also say that data is not random.</a:t>
            </a:r>
            <a:br>
              <a:rPr lang="en-US" dirty="0"/>
            </a:br>
            <a:br>
              <a:rPr lang="en-US" dirty="0"/>
            </a:br>
            <a:r>
              <a:rPr lang="en-US" dirty="0"/>
              <a:t>3)There is a very strong co-relation between both variables.</a:t>
            </a:r>
            <a:endParaRPr lang="en-IN" dirty="0"/>
          </a:p>
        </p:txBody>
      </p:sp>
    </p:spTree>
    <p:extLst>
      <p:ext uri="{BB962C8B-B14F-4D97-AF65-F5344CB8AC3E}">
        <p14:creationId xmlns:p14="http://schemas.microsoft.com/office/powerpoint/2010/main" val="1397897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8B2F-0587-BA62-CABE-426EA970D7D5}"/>
              </a:ext>
            </a:extLst>
          </p:cNvPr>
          <p:cNvSpPr>
            <a:spLocks noGrp="1"/>
          </p:cNvSpPr>
          <p:nvPr>
            <p:ph type="title"/>
          </p:nvPr>
        </p:nvSpPr>
        <p:spPr>
          <a:xfrm>
            <a:off x="178594" y="150019"/>
            <a:ext cx="8112547" cy="1240297"/>
          </a:xfrm>
        </p:spPr>
        <p:txBody>
          <a:bodyPr>
            <a:normAutofit fontScale="90000"/>
          </a:bodyPr>
          <a:lstStyle/>
          <a:p>
            <a:r>
              <a:rPr lang="en-US" b="0" dirty="0">
                <a:solidFill>
                  <a:srgbClr val="0000FF"/>
                </a:solidFill>
                <a:effectLst/>
                <a:latin typeface="Courier New" panose="02070309020205020404" pitchFamily="49" charset="0"/>
              </a:rPr>
              <a:t>Line Plot of Price &amp; Percentage Change:</a:t>
            </a:r>
            <a:br>
              <a:rPr lang="en-US" b="0" dirty="0">
                <a:solidFill>
                  <a:srgbClr val="000000"/>
                </a:solidFill>
                <a:effectLst/>
                <a:latin typeface="Courier New" panose="02070309020205020404" pitchFamily="49" charset="0"/>
              </a:rPr>
            </a:br>
            <a:br>
              <a:rPr lang="en-US" b="0" dirty="0">
                <a:solidFill>
                  <a:srgbClr val="000000"/>
                </a:solidFill>
                <a:effectLst/>
                <a:latin typeface="Courier New" panose="02070309020205020404" pitchFamily="49" charset="0"/>
              </a:rPr>
            </a:br>
            <a:r>
              <a:rPr lang="en-US" b="0" i="0" dirty="0">
                <a:solidFill>
                  <a:srgbClr val="212121"/>
                </a:solidFill>
                <a:effectLst/>
                <a:latin typeface="Roboto" panose="02000000000000000000" pitchFamily="2" charset="0"/>
              </a:rPr>
              <a:t>We can use the above interactive plot to see daily pct_changes.</a:t>
            </a:r>
            <a:endParaRPr lang="en-IN" dirty="0"/>
          </a:p>
        </p:txBody>
      </p:sp>
      <p:pic>
        <p:nvPicPr>
          <p:cNvPr id="4" name="Picture 3">
            <a:extLst>
              <a:ext uri="{FF2B5EF4-FFF2-40B4-BE49-F238E27FC236}">
                <a16:creationId xmlns:a16="http://schemas.microsoft.com/office/drawing/2014/main" id="{92BDF826-1F32-25E8-63B3-463229902D50}"/>
              </a:ext>
            </a:extLst>
          </p:cNvPr>
          <p:cNvPicPr>
            <a:picLocks noChangeAspect="1"/>
          </p:cNvPicPr>
          <p:nvPr/>
        </p:nvPicPr>
        <p:blipFill rotWithShape="1">
          <a:blip r:embed="rId2"/>
          <a:srcRect l="26406" t="43472" r="6485" b="8194"/>
          <a:stretch/>
        </p:blipFill>
        <p:spPr>
          <a:xfrm>
            <a:off x="2021682" y="1785938"/>
            <a:ext cx="6136481" cy="2486025"/>
          </a:xfrm>
          <a:prstGeom prst="rect">
            <a:avLst/>
          </a:prstGeom>
        </p:spPr>
      </p:pic>
    </p:spTree>
    <p:extLst>
      <p:ext uri="{BB962C8B-B14F-4D97-AF65-F5344CB8AC3E}">
        <p14:creationId xmlns:p14="http://schemas.microsoft.com/office/powerpoint/2010/main" val="337609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311700" y="282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002776"/>
                </a:solidFill>
              </a:rPr>
              <a:t>Autocorrelation </a:t>
            </a:r>
            <a:endParaRPr b="1">
              <a:solidFill>
                <a:srgbClr val="002776"/>
              </a:solidFill>
            </a:endParaRPr>
          </a:p>
        </p:txBody>
      </p:sp>
      <p:sp>
        <p:nvSpPr>
          <p:cNvPr id="194" name="Google Shape;194;p31"/>
          <p:cNvSpPr txBox="1"/>
          <p:nvPr/>
        </p:nvSpPr>
        <p:spPr>
          <a:xfrm>
            <a:off x="-1028700" y="707232"/>
            <a:ext cx="9549475" cy="630912"/>
          </a:xfrm>
          <a:prstGeom prst="rect">
            <a:avLst/>
          </a:prstGeom>
          <a:noFill/>
          <a:ln>
            <a:noFill/>
          </a:ln>
        </p:spPr>
        <p:txBody>
          <a:bodyPr spcFirstLastPara="1" wrap="square" lIns="91425" tIns="91425" rIns="91425" bIns="91425" anchor="t" anchorCtr="0">
            <a:spAutoFit/>
          </a:bodyPr>
          <a:lstStyle/>
          <a:p>
            <a:pPr marL="1371600" lvl="0" indent="0" algn="l" rtl="0">
              <a:spcBef>
                <a:spcPts val="0"/>
              </a:spcBef>
              <a:spcAft>
                <a:spcPts val="0"/>
              </a:spcAft>
              <a:buNone/>
            </a:pPr>
            <a:r>
              <a:rPr lang="en-US" sz="1600" b="1" i="1" dirty="0"/>
              <a:t>1) We can say that data is less volatile as 1st, 2nd, 3rd and 4th lag has value close to 1</a:t>
            </a:r>
          </a:p>
          <a:p>
            <a:pPr marL="1371600" lvl="0" indent="0" algn="l" rtl="0">
              <a:spcBef>
                <a:spcPts val="0"/>
              </a:spcBef>
              <a:spcAft>
                <a:spcPts val="0"/>
              </a:spcAft>
              <a:buNone/>
            </a:pPr>
            <a:endParaRPr lang="en-US" sz="1300" b="1" i="1" dirty="0"/>
          </a:p>
        </p:txBody>
      </p:sp>
      <p:sp>
        <p:nvSpPr>
          <p:cNvPr id="197" name="Google Shape;197;p31"/>
          <p:cNvSpPr txBox="1"/>
          <p:nvPr/>
        </p:nvSpPr>
        <p:spPr>
          <a:xfrm>
            <a:off x="378619" y="3890825"/>
            <a:ext cx="8300681" cy="1097706"/>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R="190500">
              <a:spcBef>
                <a:spcPts val="1100"/>
              </a:spcBef>
            </a:pPr>
            <a:r>
              <a:rPr lang="en-US" sz="1600" b="1" i="1" dirty="0"/>
              <a:t>2) We can say that the data has non-stationary behavior as we can see a gradual decline in autocorrelation coefficients. </a:t>
            </a:r>
          </a:p>
          <a:p>
            <a:pPr marL="0" marR="190500" lvl="0" indent="0" algn="l" rtl="0">
              <a:spcBef>
                <a:spcPts val="1100"/>
              </a:spcBef>
              <a:spcAft>
                <a:spcPts val="0"/>
              </a:spcAft>
              <a:buNone/>
            </a:pPr>
            <a:endParaRPr sz="900" dirty="0">
              <a:solidFill>
                <a:schemeClr val="dk1"/>
              </a:solidFill>
              <a:highlight>
                <a:srgbClr val="FFFFFF"/>
              </a:highlight>
            </a:endParaRPr>
          </a:p>
        </p:txBody>
      </p:sp>
      <p:pic>
        <p:nvPicPr>
          <p:cNvPr id="3" name="Picture 2">
            <a:extLst>
              <a:ext uri="{FF2B5EF4-FFF2-40B4-BE49-F238E27FC236}">
                <a16:creationId xmlns:a16="http://schemas.microsoft.com/office/drawing/2014/main" id="{29E95762-15F5-DC0F-484F-1A1C16EFB4D1}"/>
              </a:ext>
            </a:extLst>
          </p:cNvPr>
          <p:cNvPicPr>
            <a:picLocks noChangeAspect="1"/>
          </p:cNvPicPr>
          <p:nvPr/>
        </p:nvPicPr>
        <p:blipFill rotWithShape="1">
          <a:blip r:embed="rId3"/>
          <a:srcRect l="25938" t="45972" r="35468" b="8611"/>
          <a:stretch/>
        </p:blipFill>
        <p:spPr>
          <a:xfrm>
            <a:off x="999946" y="1554818"/>
            <a:ext cx="3529013" cy="2336007"/>
          </a:xfrm>
          <a:prstGeom prst="rect">
            <a:avLst/>
          </a:prstGeom>
        </p:spPr>
      </p:pic>
      <p:pic>
        <p:nvPicPr>
          <p:cNvPr id="5" name="Picture 4">
            <a:extLst>
              <a:ext uri="{FF2B5EF4-FFF2-40B4-BE49-F238E27FC236}">
                <a16:creationId xmlns:a16="http://schemas.microsoft.com/office/drawing/2014/main" id="{2C3A2106-117D-0447-EC36-2098869AA8E0}"/>
              </a:ext>
            </a:extLst>
          </p:cNvPr>
          <p:cNvPicPr>
            <a:picLocks noChangeAspect="1"/>
          </p:cNvPicPr>
          <p:nvPr/>
        </p:nvPicPr>
        <p:blipFill rotWithShape="1">
          <a:blip r:embed="rId4"/>
          <a:srcRect l="26720" t="26016" r="34686" b="23472"/>
          <a:stretch/>
        </p:blipFill>
        <p:spPr>
          <a:xfrm>
            <a:off x="4977474" y="1488162"/>
            <a:ext cx="3529013" cy="25980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0" y="328612"/>
            <a:ext cx="8832300" cy="539087"/>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dirty="0">
                <a:solidFill>
                  <a:srgbClr val="002776"/>
                </a:solidFill>
              </a:rPr>
              <a:t>Decomposition plot</a:t>
            </a:r>
            <a:endParaRPr b="1" dirty="0">
              <a:solidFill>
                <a:srgbClr val="002776"/>
              </a:solidFill>
            </a:endParaRPr>
          </a:p>
          <a:p>
            <a:pPr marL="0" marR="0" lvl="0" indent="0" algn="l" rtl="0">
              <a:lnSpc>
                <a:spcPct val="100000"/>
              </a:lnSpc>
              <a:spcBef>
                <a:spcPts val="0"/>
              </a:spcBef>
              <a:spcAft>
                <a:spcPts val="0"/>
              </a:spcAft>
              <a:buNone/>
            </a:pPr>
            <a:r>
              <a:rPr lang="en-US" sz="2000" b="1" dirty="0"/>
              <a:t>1) We can notice a long term upward trend.</a:t>
            </a:r>
            <a:br>
              <a:rPr lang="en-US" sz="2000" b="1" dirty="0"/>
            </a:br>
            <a:r>
              <a:rPr lang="en-US" sz="2000" b="1" dirty="0"/>
              <a:t>2) Seasonality component is absent.</a:t>
            </a:r>
            <a:endParaRPr sz="2000" b="1" dirty="0"/>
          </a:p>
        </p:txBody>
      </p:sp>
      <p:pic>
        <p:nvPicPr>
          <p:cNvPr id="204" name="Google Shape;204;p32"/>
          <p:cNvPicPr preferRelativeResize="0"/>
          <p:nvPr/>
        </p:nvPicPr>
        <p:blipFill rotWithShape="1">
          <a:blip r:embed="rId3">
            <a:alphaModFix/>
          </a:blip>
          <a:srcRect/>
          <a:stretch/>
        </p:blipFill>
        <p:spPr>
          <a:xfrm>
            <a:off x="7780997" y="4590350"/>
            <a:ext cx="1154806" cy="400200"/>
          </a:xfrm>
          <a:prstGeom prst="rect">
            <a:avLst/>
          </a:prstGeom>
          <a:noFill/>
          <a:ln>
            <a:noFill/>
          </a:ln>
        </p:spPr>
      </p:pic>
      <p:pic>
        <p:nvPicPr>
          <p:cNvPr id="3" name="Picture 2">
            <a:extLst>
              <a:ext uri="{FF2B5EF4-FFF2-40B4-BE49-F238E27FC236}">
                <a16:creationId xmlns:a16="http://schemas.microsoft.com/office/drawing/2014/main" id="{F58792F2-8B47-B1D8-FAA7-0B0A9F0894F8}"/>
              </a:ext>
            </a:extLst>
          </p:cNvPr>
          <p:cNvPicPr>
            <a:picLocks noChangeAspect="1"/>
          </p:cNvPicPr>
          <p:nvPr/>
        </p:nvPicPr>
        <p:blipFill rotWithShape="1">
          <a:blip r:embed="rId4"/>
          <a:srcRect l="26015" t="29029" r="31094" b="15416"/>
          <a:stretch/>
        </p:blipFill>
        <p:spPr>
          <a:xfrm>
            <a:off x="1014414" y="1593055"/>
            <a:ext cx="7108030" cy="28575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086E1A-8517-CD35-FCCC-4828508185FB}"/>
              </a:ext>
            </a:extLst>
          </p:cNvPr>
          <p:cNvPicPr>
            <a:picLocks noChangeAspect="1"/>
          </p:cNvPicPr>
          <p:nvPr/>
        </p:nvPicPr>
        <p:blipFill rotWithShape="1">
          <a:blip r:embed="rId2"/>
          <a:srcRect l="26094" t="35139" b="11731"/>
          <a:stretch/>
        </p:blipFill>
        <p:spPr>
          <a:xfrm>
            <a:off x="459856" y="750094"/>
            <a:ext cx="8224287" cy="3325673"/>
          </a:xfrm>
          <a:prstGeom prst="rect">
            <a:avLst/>
          </a:prstGeom>
        </p:spPr>
      </p:pic>
    </p:spTree>
    <p:extLst>
      <p:ext uri="{BB962C8B-B14F-4D97-AF65-F5344CB8AC3E}">
        <p14:creationId xmlns:p14="http://schemas.microsoft.com/office/powerpoint/2010/main" val="3755219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3">
            <a:alphaModFix amt="27000"/>
          </a:blip>
          <a:srcRect b="11166"/>
          <a:stretch/>
        </p:blipFill>
        <p:spPr>
          <a:xfrm>
            <a:off x="1304000" y="528075"/>
            <a:ext cx="6303300" cy="4568876"/>
          </a:xfrm>
          <a:prstGeom prst="rect">
            <a:avLst/>
          </a:prstGeom>
          <a:noFill/>
          <a:ln>
            <a:noFill/>
          </a:ln>
        </p:spPr>
      </p:pic>
      <p:sp>
        <p:nvSpPr>
          <p:cNvPr id="74" name="Google Shape;74;p16"/>
          <p:cNvSpPr txBox="1">
            <a:spLocks noGrp="1"/>
          </p:cNvSpPr>
          <p:nvPr>
            <p:ph type="title"/>
          </p:nvPr>
        </p:nvSpPr>
        <p:spPr>
          <a:xfrm>
            <a:off x="428625" y="279775"/>
            <a:ext cx="85206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spcBef>
                <a:spcPts val="0"/>
              </a:spcBef>
              <a:spcAft>
                <a:spcPts val="0"/>
              </a:spcAft>
              <a:buNone/>
            </a:pPr>
            <a:r>
              <a:rPr lang="en-GB" b="1">
                <a:solidFill>
                  <a:srgbClr val="002776"/>
                </a:solidFill>
              </a:rPr>
              <a:t>Objective</a:t>
            </a:r>
            <a:endParaRPr b="1">
              <a:solidFill>
                <a:srgbClr val="002776"/>
              </a:solidFill>
            </a:endParaRPr>
          </a:p>
          <a:p>
            <a:pPr marL="0" lvl="0" indent="0" algn="l" rtl="0">
              <a:spcBef>
                <a:spcPts val="0"/>
              </a:spcBef>
              <a:spcAft>
                <a:spcPts val="0"/>
              </a:spcAft>
              <a:buNone/>
            </a:pPr>
            <a:endParaRPr b="1">
              <a:solidFill>
                <a:srgbClr val="002776"/>
              </a:solidFill>
            </a:endParaRPr>
          </a:p>
        </p:txBody>
      </p:sp>
      <p:sp>
        <p:nvSpPr>
          <p:cNvPr id="75" name="Google Shape;75;p16"/>
          <p:cNvSpPr txBox="1">
            <a:spLocks noGrp="1"/>
          </p:cNvSpPr>
          <p:nvPr>
            <p:ph type="body" idx="1"/>
          </p:nvPr>
        </p:nvSpPr>
        <p:spPr>
          <a:xfrm>
            <a:off x="772025" y="937750"/>
            <a:ext cx="77577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90000"/>
              </a:lnSpc>
              <a:spcBef>
                <a:spcPts val="0"/>
              </a:spcBef>
              <a:spcAft>
                <a:spcPts val="0"/>
              </a:spcAft>
              <a:buClr>
                <a:schemeClr val="dk1"/>
              </a:buClr>
              <a:buSzPct val="57894"/>
              <a:buFont typeface="Arial"/>
              <a:buNone/>
            </a:pPr>
            <a:r>
              <a:rPr lang="en-GB" sz="1900">
                <a:solidFill>
                  <a:srgbClr val="292929"/>
                </a:solidFill>
              </a:rPr>
              <a:t>           Oil is a commodity notorious for being able to go in the complete opposite direction after a single market event.</a:t>
            </a:r>
            <a:endParaRPr sz="1900">
              <a:solidFill>
                <a:srgbClr val="292929"/>
              </a:solidFill>
            </a:endParaRPr>
          </a:p>
          <a:p>
            <a:pPr marL="0" lvl="0" indent="0" algn="just" rtl="0">
              <a:spcBef>
                <a:spcPts val="1200"/>
              </a:spcBef>
              <a:spcAft>
                <a:spcPts val="0"/>
              </a:spcAft>
              <a:buClr>
                <a:schemeClr val="dk1"/>
              </a:buClr>
              <a:buSzPct val="57894"/>
              <a:buFont typeface="Arial"/>
              <a:buNone/>
            </a:pPr>
            <a:r>
              <a:rPr lang="en-GB" sz="1900">
                <a:solidFill>
                  <a:srgbClr val="292929"/>
                </a:solidFill>
              </a:rPr>
              <a:t>         This is because the fundamentals of oil price are rarely based on real-time data, instead, it is driven by externalities making our attempt to forecast it even more challenging. </a:t>
            </a:r>
            <a:endParaRPr sz="1900">
              <a:solidFill>
                <a:srgbClr val="292929"/>
              </a:solidFill>
            </a:endParaRPr>
          </a:p>
          <a:p>
            <a:pPr marL="0" lvl="0" indent="0" algn="just" rtl="0">
              <a:spcBef>
                <a:spcPts val="1200"/>
              </a:spcBef>
              <a:spcAft>
                <a:spcPts val="0"/>
              </a:spcAft>
              <a:buClr>
                <a:schemeClr val="dk1"/>
              </a:buClr>
              <a:buSzPct val="57894"/>
              <a:buFont typeface="Arial"/>
              <a:buNone/>
            </a:pPr>
            <a:r>
              <a:rPr lang="en-GB" sz="1900">
                <a:solidFill>
                  <a:srgbClr val="292929"/>
                </a:solidFill>
              </a:rPr>
              <a:t>        As the economy will be highly affected by oil prices. Our model will help to understand the pattern in prices to help the customers and businesses to make smart decisions.</a:t>
            </a:r>
            <a:endParaRPr sz="1900">
              <a:solidFill>
                <a:srgbClr val="292929"/>
              </a:solidFill>
            </a:endParaRPr>
          </a:p>
          <a:p>
            <a:pPr marL="0" lvl="0" indent="0" algn="just" rtl="0">
              <a:spcBef>
                <a:spcPts val="1200"/>
              </a:spcBef>
              <a:spcAft>
                <a:spcPts val="0"/>
              </a:spcAft>
              <a:buClr>
                <a:schemeClr val="dk1"/>
              </a:buClr>
              <a:buSzPct val="61111"/>
              <a:buFont typeface="Arial"/>
              <a:buNone/>
            </a:pPr>
            <a:endParaRPr>
              <a:solidFill>
                <a:schemeClr val="dk1"/>
              </a:solidFill>
              <a:latin typeface="Times New Roman"/>
              <a:ea typeface="Times New Roman"/>
              <a:cs typeface="Times New Roman"/>
              <a:sym typeface="Times New Roman"/>
            </a:endParaRPr>
          </a:p>
          <a:p>
            <a:pPr marL="0" lvl="0" indent="0" algn="just" rtl="0">
              <a:spcBef>
                <a:spcPts val="1200"/>
              </a:spcBef>
              <a:spcAft>
                <a:spcPts val="0"/>
              </a:spcAft>
              <a:buClr>
                <a:schemeClr val="dk1"/>
              </a:buClr>
              <a:buSzPct val="61111"/>
              <a:buFont typeface="Arial"/>
              <a:buNone/>
            </a:pPr>
            <a:r>
              <a:rPr lang="en-GB">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spcBef>
                <a:spcPts val="1200"/>
              </a:spcBef>
              <a:spcAft>
                <a:spcPts val="1200"/>
              </a:spcAft>
              <a:buNone/>
            </a:pPr>
            <a:endParaRPr sz="1050">
              <a:solidFill>
                <a:schemeClr val="dk1"/>
              </a:solidFill>
              <a:latin typeface="Century Gothic"/>
              <a:ea typeface="Century Gothic"/>
              <a:cs typeface="Century Gothic"/>
              <a:sym typeface="Century Gothic"/>
            </a:endParaRPr>
          </a:p>
        </p:txBody>
      </p:sp>
      <p:pic>
        <p:nvPicPr>
          <p:cNvPr id="76" name="Google Shape;76;p16"/>
          <p:cNvPicPr preferRelativeResize="0"/>
          <p:nvPr/>
        </p:nvPicPr>
        <p:blipFill rotWithShape="1">
          <a:blip r:embed="rId4">
            <a:alphaModFix/>
          </a:blip>
          <a:srcRect/>
          <a:stretch/>
        </p:blipFill>
        <p:spPr>
          <a:xfrm>
            <a:off x="7762164" y="4579209"/>
            <a:ext cx="1187050" cy="41135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B6C9-35D5-70E8-CCC4-1E6BD1243215}"/>
              </a:ext>
            </a:extLst>
          </p:cNvPr>
          <p:cNvSpPr>
            <a:spLocks noGrp="1"/>
          </p:cNvSpPr>
          <p:nvPr>
            <p:ph type="title"/>
          </p:nvPr>
        </p:nvSpPr>
        <p:spPr/>
        <p:txBody>
          <a:bodyPr/>
          <a:lstStyle/>
          <a:p>
            <a:r>
              <a:rPr lang="en-IN" dirty="0"/>
              <a:t>LINEAR MODEL</a:t>
            </a:r>
          </a:p>
        </p:txBody>
      </p:sp>
      <p:pic>
        <p:nvPicPr>
          <p:cNvPr id="6" name="Picture 5">
            <a:extLst>
              <a:ext uri="{FF2B5EF4-FFF2-40B4-BE49-F238E27FC236}">
                <a16:creationId xmlns:a16="http://schemas.microsoft.com/office/drawing/2014/main" id="{10224D45-1FB8-EB33-AE21-735E68E6F9D7}"/>
              </a:ext>
            </a:extLst>
          </p:cNvPr>
          <p:cNvPicPr>
            <a:picLocks noChangeAspect="1"/>
          </p:cNvPicPr>
          <p:nvPr/>
        </p:nvPicPr>
        <p:blipFill rotWithShape="1">
          <a:blip r:embed="rId2"/>
          <a:srcRect l="6009" t="35885" r="1772" b="16727"/>
          <a:stretch/>
        </p:blipFill>
        <p:spPr>
          <a:xfrm>
            <a:off x="385763" y="1721644"/>
            <a:ext cx="8551068" cy="2471737"/>
          </a:xfrm>
          <a:prstGeom prst="rect">
            <a:avLst/>
          </a:prstGeom>
        </p:spPr>
      </p:pic>
    </p:spTree>
    <p:extLst>
      <p:ext uri="{BB962C8B-B14F-4D97-AF65-F5344CB8AC3E}">
        <p14:creationId xmlns:p14="http://schemas.microsoft.com/office/powerpoint/2010/main" val="1540468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D07C-54A3-B8D7-BB57-4AA7DB70B301}"/>
              </a:ext>
            </a:extLst>
          </p:cNvPr>
          <p:cNvSpPr>
            <a:spLocks noGrp="1"/>
          </p:cNvSpPr>
          <p:nvPr>
            <p:ph type="title"/>
          </p:nvPr>
        </p:nvSpPr>
        <p:spPr/>
        <p:txBody>
          <a:bodyPr/>
          <a:lstStyle/>
          <a:p>
            <a:r>
              <a:rPr lang="en-IN" b="0" i="0" dirty="0">
                <a:solidFill>
                  <a:srgbClr val="212121"/>
                </a:solidFill>
                <a:effectLst/>
                <a:latin typeface="Roboto" panose="02000000000000000000" pitchFamily="2" charset="0"/>
              </a:rPr>
              <a:t>Exponential Model:</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F4205AAE-78CA-5DAA-01AC-367BF72F9C16}"/>
              </a:ext>
            </a:extLst>
          </p:cNvPr>
          <p:cNvPicPr>
            <a:picLocks noChangeAspect="1"/>
          </p:cNvPicPr>
          <p:nvPr/>
        </p:nvPicPr>
        <p:blipFill rotWithShape="1">
          <a:blip r:embed="rId2"/>
          <a:srcRect l="6328" t="35972" r="1" b="16945"/>
          <a:stretch/>
        </p:blipFill>
        <p:spPr>
          <a:xfrm>
            <a:off x="371475" y="1593055"/>
            <a:ext cx="8565356" cy="2421733"/>
          </a:xfrm>
          <a:prstGeom prst="rect">
            <a:avLst/>
          </a:prstGeom>
        </p:spPr>
      </p:pic>
    </p:spTree>
    <p:extLst>
      <p:ext uri="{BB962C8B-B14F-4D97-AF65-F5344CB8AC3E}">
        <p14:creationId xmlns:p14="http://schemas.microsoft.com/office/powerpoint/2010/main" val="2976725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DDF3-876F-5705-8E07-6A313216282A}"/>
              </a:ext>
            </a:extLst>
          </p:cNvPr>
          <p:cNvSpPr>
            <a:spLocks noGrp="1"/>
          </p:cNvSpPr>
          <p:nvPr>
            <p:ph type="title"/>
          </p:nvPr>
        </p:nvSpPr>
        <p:spPr/>
        <p:txBody>
          <a:bodyPr/>
          <a:lstStyle/>
          <a:p>
            <a:r>
              <a:rPr lang="en-IN" dirty="0"/>
              <a:t>QUADRATIC MODEL</a:t>
            </a:r>
          </a:p>
        </p:txBody>
      </p:sp>
      <p:pic>
        <p:nvPicPr>
          <p:cNvPr id="4" name="Picture 3">
            <a:extLst>
              <a:ext uri="{FF2B5EF4-FFF2-40B4-BE49-F238E27FC236}">
                <a16:creationId xmlns:a16="http://schemas.microsoft.com/office/drawing/2014/main" id="{B350D56B-808B-564A-A4BD-B4FB97957B48}"/>
              </a:ext>
            </a:extLst>
          </p:cNvPr>
          <p:cNvPicPr>
            <a:picLocks noChangeAspect="1"/>
          </p:cNvPicPr>
          <p:nvPr/>
        </p:nvPicPr>
        <p:blipFill rotWithShape="1">
          <a:blip r:embed="rId2"/>
          <a:srcRect l="6329" t="27031" r="1640" b="24583"/>
          <a:stretch/>
        </p:blipFill>
        <p:spPr>
          <a:xfrm>
            <a:off x="364331" y="1661778"/>
            <a:ext cx="8415337" cy="2488740"/>
          </a:xfrm>
          <a:prstGeom prst="rect">
            <a:avLst/>
          </a:prstGeom>
        </p:spPr>
      </p:pic>
    </p:spTree>
    <p:extLst>
      <p:ext uri="{BB962C8B-B14F-4D97-AF65-F5344CB8AC3E}">
        <p14:creationId xmlns:p14="http://schemas.microsoft.com/office/powerpoint/2010/main" val="324322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EBD4-9DDE-251C-161C-9240F1652EBE}"/>
              </a:ext>
            </a:extLst>
          </p:cNvPr>
          <p:cNvSpPr>
            <a:spLocks noGrp="1"/>
          </p:cNvSpPr>
          <p:nvPr>
            <p:ph type="title"/>
          </p:nvPr>
        </p:nvSpPr>
        <p:spPr/>
        <p:txBody>
          <a:bodyPr/>
          <a:lstStyle/>
          <a:p>
            <a:r>
              <a:rPr lang="en-IN" dirty="0"/>
              <a:t>SQRT MODEL</a:t>
            </a:r>
          </a:p>
        </p:txBody>
      </p:sp>
      <p:pic>
        <p:nvPicPr>
          <p:cNvPr id="4" name="Picture 3">
            <a:extLst>
              <a:ext uri="{FF2B5EF4-FFF2-40B4-BE49-F238E27FC236}">
                <a16:creationId xmlns:a16="http://schemas.microsoft.com/office/drawing/2014/main" id="{8E0A1DD1-AB29-DCF9-5BE8-D856E4F1EA02}"/>
              </a:ext>
            </a:extLst>
          </p:cNvPr>
          <p:cNvPicPr>
            <a:picLocks noChangeAspect="1"/>
          </p:cNvPicPr>
          <p:nvPr/>
        </p:nvPicPr>
        <p:blipFill rotWithShape="1">
          <a:blip r:embed="rId2"/>
          <a:srcRect l="6171" t="31111" b="22638"/>
          <a:stretch/>
        </p:blipFill>
        <p:spPr>
          <a:xfrm>
            <a:off x="282178" y="1600200"/>
            <a:ext cx="8579643" cy="2378869"/>
          </a:xfrm>
          <a:prstGeom prst="rect">
            <a:avLst/>
          </a:prstGeom>
        </p:spPr>
      </p:pic>
    </p:spTree>
    <p:extLst>
      <p:ext uri="{BB962C8B-B14F-4D97-AF65-F5344CB8AC3E}">
        <p14:creationId xmlns:p14="http://schemas.microsoft.com/office/powerpoint/2010/main" val="3964001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37A9-D4BB-14E4-B0D6-8FFD904A2AF5}"/>
              </a:ext>
            </a:extLst>
          </p:cNvPr>
          <p:cNvSpPr>
            <a:spLocks noGrp="1"/>
          </p:cNvSpPr>
          <p:nvPr>
            <p:ph type="title"/>
          </p:nvPr>
        </p:nvSpPr>
        <p:spPr/>
        <p:txBody>
          <a:bodyPr/>
          <a:lstStyle/>
          <a:p>
            <a:r>
              <a:rPr lang="en-IN" b="1" dirty="0">
                <a:effectLst/>
                <a:latin typeface="Courier New" panose="02070309020205020404" pitchFamily="49" charset="0"/>
              </a:rPr>
              <a:t>Additive Seasonality Model</a:t>
            </a:r>
            <a:br>
              <a:rPr lang="en-IN" b="0" dirty="0">
                <a:solidFill>
                  <a:srgbClr val="000000"/>
                </a:solidFill>
                <a:effectLst/>
                <a:latin typeface="Courier New" panose="02070309020205020404" pitchFamily="49" charset="0"/>
              </a:rPr>
            </a:br>
            <a:endParaRPr lang="en-IN" dirty="0"/>
          </a:p>
        </p:txBody>
      </p:sp>
      <p:pic>
        <p:nvPicPr>
          <p:cNvPr id="4" name="Picture 3">
            <a:extLst>
              <a:ext uri="{FF2B5EF4-FFF2-40B4-BE49-F238E27FC236}">
                <a16:creationId xmlns:a16="http://schemas.microsoft.com/office/drawing/2014/main" id="{8E690357-5854-1D32-D217-1174991C5F21}"/>
              </a:ext>
            </a:extLst>
          </p:cNvPr>
          <p:cNvPicPr>
            <a:picLocks noChangeAspect="1"/>
          </p:cNvPicPr>
          <p:nvPr/>
        </p:nvPicPr>
        <p:blipFill rotWithShape="1">
          <a:blip r:embed="rId2"/>
          <a:srcRect l="6407" t="27031" b="28611"/>
          <a:stretch/>
        </p:blipFill>
        <p:spPr>
          <a:xfrm>
            <a:off x="400051" y="1744176"/>
            <a:ext cx="8558211" cy="2281572"/>
          </a:xfrm>
          <a:prstGeom prst="rect">
            <a:avLst/>
          </a:prstGeom>
        </p:spPr>
      </p:pic>
    </p:spTree>
    <p:extLst>
      <p:ext uri="{BB962C8B-B14F-4D97-AF65-F5344CB8AC3E}">
        <p14:creationId xmlns:p14="http://schemas.microsoft.com/office/powerpoint/2010/main" val="227201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AEB6-C07B-455B-6758-C2EEB9092FAC}"/>
              </a:ext>
            </a:extLst>
          </p:cNvPr>
          <p:cNvSpPr>
            <a:spLocks noGrp="1"/>
          </p:cNvSpPr>
          <p:nvPr>
            <p:ph type="title"/>
          </p:nvPr>
        </p:nvSpPr>
        <p:spPr/>
        <p:txBody>
          <a:bodyPr/>
          <a:lstStyle/>
          <a:p>
            <a:r>
              <a:rPr lang="en-IN" b="0" i="0" dirty="0">
                <a:solidFill>
                  <a:srgbClr val="212121"/>
                </a:solidFill>
                <a:effectLst/>
                <a:latin typeface="Roboto" panose="02000000000000000000" pitchFamily="2" charset="0"/>
              </a:rPr>
              <a:t>Additive Seasonality Quadratic Model</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2F7D41E8-EBF3-14CD-02D6-0A5AF05A3C4E}"/>
              </a:ext>
            </a:extLst>
          </p:cNvPr>
          <p:cNvPicPr>
            <a:picLocks noChangeAspect="1"/>
          </p:cNvPicPr>
          <p:nvPr/>
        </p:nvPicPr>
        <p:blipFill rotWithShape="1">
          <a:blip r:embed="rId2"/>
          <a:srcRect l="6250" t="32222" b="20278"/>
          <a:stretch/>
        </p:blipFill>
        <p:spPr>
          <a:xfrm>
            <a:off x="571500" y="1657350"/>
            <a:ext cx="8572499" cy="2443163"/>
          </a:xfrm>
          <a:prstGeom prst="rect">
            <a:avLst/>
          </a:prstGeom>
        </p:spPr>
      </p:pic>
    </p:spTree>
    <p:extLst>
      <p:ext uri="{BB962C8B-B14F-4D97-AF65-F5344CB8AC3E}">
        <p14:creationId xmlns:p14="http://schemas.microsoft.com/office/powerpoint/2010/main" val="388505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EE56-0CD6-E738-4F6B-62756D04AF12}"/>
              </a:ext>
            </a:extLst>
          </p:cNvPr>
          <p:cNvSpPr>
            <a:spLocks noGrp="1"/>
          </p:cNvSpPr>
          <p:nvPr>
            <p:ph type="title"/>
          </p:nvPr>
        </p:nvSpPr>
        <p:spPr/>
        <p:txBody>
          <a:bodyPr/>
          <a:lstStyle/>
          <a:p>
            <a:r>
              <a:rPr lang="en-IN" b="0" i="0" dirty="0">
                <a:solidFill>
                  <a:srgbClr val="212121"/>
                </a:solidFill>
                <a:effectLst/>
                <a:latin typeface="Roboto" panose="02000000000000000000" pitchFamily="2" charset="0"/>
              </a:rPr>
              <a:t>Comparing the results</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579F301D-A62C-4215-6089-FA41B3B81FDD}"/>
              </a:ext>
            </a:extLst>
          </p:cNvPr>
          <p:cNvPicPr>
            <a:picLocks noChangeAspect="1"/>
          </p:cNvPicPr>
          <p:nvPr/>
        </p:nvPicPr>
        <p:blipFill rotWithShape="1">
          <a:blip r:embed="rId2"/>
          <a:srcRect l="3828" t="44028" r="68359" b="9861"/>
          <a:stretch/>
        </p:blipFill>
        <p:spPr>
          <a:xfrm>
            <a:off x="4086226" y="1935957"/>
            <a:ext cx="4536282" cy="2371726"/>
          </a:xfrm>
          <a:prstGeom prst="rect">
            <a:avLst/>
          </a:prstGeom>
        </p:spPr>
      </p:pic>
    </p:spTree>
    <p:extLst>
      <p:ext uri="{BB962C8B-B14F-4D97-AF65-F5344CB8AC3E}">
        <p14:creationId xmlns:p14="http://schemas.microsoft.com/office/powerpoint/2010/main" val="2453331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B043-6643-9318-A81C-A18E290AD614}"/>
              </a:ext>
            </a:extLst>
          </p:cNvPr>
          <p:cNvSpPr>
            <a:spLocks noGrp="1"/>
          </p:cNvSpPr>
          <p:nvPr>
            <p:ph type="title"/>
          </p:nvPr>
        </p:nvSpPr>
        <p:spPr/>
        <p:txBody>
          <a:bodyPr/>
          <a:lstStyle/>
          <a:p>
            <a:r>
              <a:rPr lang="en-IN"/>
              <a:t>MODEL DEPLOYMENT (STREAMLIT)</a:t>
            </a:r>
          </a:p>
        </p:txBody>
      </p:sp>
      <p:pic>
        <p:nvPicPr>
          <p:cNvPr id="4" name="Picture 3">
            <a:extLst>
              <a:ext uri="{FF2B5EF4-FFF2-40B4-BE49-F238E27FC236}">
                <a16:creationId xmlns:a16="http://schemas.microsoft.com/office/drawing/2014/main" id="{41D14E7E-F195-A432-8EAA-E14F96842085}"/>
              </a:ext>
            </a:extLst>
          </p:cNvPr>
          <p:cNvPicPr>
            <a:picLocks noChangeAspect="1"/>
          </p:cNvPicPr>
          <p:nvPr/>
        </p:nvPicPr>
        <p:blipFill rotWithShape="1">
          <a:blip r:embed="rId2"/>
          <a:srcRect l="1328" t="11731" r="1094" b="6250"/>
          <a:stretch/>
        </p:blipFill>
        <p:spPr>
          <a:xfrm>
            <a:off x="84560" y="1631492"/>
            <a:ext cx="4487440" cy="2121693"/>
          </a:xfrm>
          <a:prstGeom prst="rect">
            <a:avLst/>
          </a:prstGeom>
        </p:spPr>
      </p:pic>
      <p:pic>
        <p:nvPicPr>
          <p:cNvPr id="6" name="Picture 5">
            <a:extLst>
              <a:ext uri="{FF2B5EF4-FFF2-40B4-BE49-F238E27FC236}">
                <a16:creationId xmlns:a16="http://schemas.microsoft.com/office/drawing/2014/main" id="{45B1D2E1-B7C9-F61B-FCA9-88FB39796D10}"/>
              </a:ext>
            </a:extLst>
          </p:cNvPr>
          <p:cNvPicPr>
            <a:picLocks noChangeAspect="1"/>
          </p:cNvPicPr>
          <p:nvPr/>
        </p:nvPicPr>
        <p:blipFill rotWithShape="1">
          <a:blip r:embed="rId3"/>
          <a:srcRect l="5937" t="21805" r="20000" b="9861"/>
          <a:stretch/>
        </p:blipFill>
        <p:spPr>
          <a:xfrm>
            <a:off x="4636294" y="1676478"/>
            <a:ext cx="3914776" cy="2031720"/>
          </a:xfrm>
          <a:prstGeom prst="rect">
            <a:avLst/>
          </a:prstGeom>
        </p:spPr>
      </p:pic>
    </p:spTree>
    <p:extLst>
      <p:ext uri="{BB962C8B-B14F-4D97-AF65-F5344CB8AC3E}">
        <p14:creationId xmlns:p14="http://schemas.microsoft.com/office/powerpoint/2010/main" val="193935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670DA1-AA65-C36D-52F5-5FC2B67C151A}"/>
              </a:ext>
            </a:extLst>
          </p:cNvPr>
          <p:cNvPicPr>
            <a:picLocks noChangeAspect="1"/>
          </p:cNvPicPr>
          <p:nvPr/>
        </p:nvPicPr>
        <p:blipFill rotWithShape="1">
          <a:blip r:embed="rId2"/>
          <a:srcRect l="16453" t="11805" r="423" b="10140"/>
          <a:stretch/>
        </p:blipFill>
        <p:spPr>
          <a:xfrm>
            <a:off x="485776" y="180221"/>
            <a:ext cx="8093868" cy="3788389"/>
          </a:xfrm>
          <a:prstGeom prst="rect">
            <a:avLst/>
          </a:prstGeom>
        </p:spPr>
      </p:pic>
    </p:spTree>
    <p:extLst>
      <p:ext uri="{BB962C8B-B14F-4D97-AF65-F5344CB8AC3E}">
        <p14:creationId xmlns:p14="http://schemas.microsoft.com/office/powerpoint/2010/main" val="2622240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46"/>
          <p:cNvGrpSpPr/>
          <p:nvPr/>
        </p:nvGrpSpPr>
        <p:grpSpPr>
          <a:xfrm>
            <a:off x="1457108" y="1053025"/>
            <a:ext cx="5878234" cy="3592873"/>
            <a:chOff x="507922" y="-498493"/>
            <a:chExt cx="5088059" cy="5104238"/>
          </a:xfrm>
        </p:grpSpPr>
        <p:sp>
          <p:nvSpPr>
            <p:cNvPr id="315" name="Google Shape;315;p46"/>
            <p:cNvSpPr/>
            <p:nvPr/>
          </p:nvSpPr>
          <p:spPr>
            <a:xfrm>
              <a:off x="1935521" y="913179"/>
              <a:ext cx="2278200" cy="2278200"/>
            </a:xfrm>
            <a:prstGeom prst="ellipse">
              <a:avLst/>
            </a:prstGeom>
            <a:solidFill>
              <a:srgbClr val="FFFF0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txBox="1"/>
            <p:nvPr/>
          </p:nvSpPr>
          <p:spPr>
            <a:xfrm>
              <a:off x="2269154" y="1246812"/>
              <a:ext cx="1611000" cy="1611000"/>
            </a:xfrm>
            <a:prstGeom prst="rect">
              <a:avLst/>
            </a:prstGeom>
            <a:noFill/>
            <a:ln>
              <a:noFill/>
            </a:ln>
          </p:spPr>
          <p:txBody>
            <a:bodyPr spcFirstLastPara="1" wrap="square" lIns="24125" tIns="24125" rIns="24125" bIns="24125" anchor="ctr" anchorCtr="0">
              <a:noAutofit/>
            </a:bodyPr>
            <a:lstStyle/>
            <a:p>
              <a:pPr marL="0" lvl="0" indent="0" algn="ctr" rtl="0">
                <a:lnSpc>
                  <a:spcPct val="90000"/>
                </a:lnSpc>
                <a:spcBef>
                  <a:spcPts val="0"/>
                </a:spcBef>
                <a:spcAft>
                  <a:spcPts val="0"/>
                </a:spcAft>
                <a:buClr>
                  <a:srgbClr val="000000"/>
                </a:buClr>
                <a:buSzPts val="1900"/>
                <a:buFont typeface="Century Gothic"/>
                <a:buNone/>
              </a:pPr>
              <a:r>
                <a:rPr lang="en-GB" sz="1900">
                  <a:latin typeface="Century Gothic"/>
                  <a:ea typeface="Century Gothic"/>
                  <a:cs typeface="Century Gothic"/>
                  <a:sym typeface="Century Gothic"/>
                </a:rPr>
                <a:t>CHALLENGES</a:t>
              </a:r>
              <a:endParaRPr sz="1900">
                <a:solidFill>
                  <a:schemeClr val="dk1"/>
                </a:solidFill>
                <a:latin typeface="Century Gothic"/>
                <a:ea typeface="Century Gothic"/>
                <a:cs typeface="Century Gothic"/>
                <a:sym typeface="Century Gothic"/>
              </a:endParaRPr>
            </a:p>
          </p:txBody>
        </p:sp>
        <p:sp>
          <p:nvSpPr>
            <p:cNvPr id="317" name="Google Shape;317;p46"/>
            <p:cNvSpPr/>
            <p:nvPr/>
          </p:nvSpPr>
          <p:spPr>
            <a:xfrm>
              <a:off x="1920490" y="-498493"/>
              <a:ext cx="2308200" cy="2134200"/>
            </a:xfrm>
            <a:prstGeom prst="ellipse">
              <a:avLst/>
            </a:prstGeom>
            <a:solidFill>
              <a:srgbClr val="00B0F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txBox="1"/>
            <p:nvPr/>
          </p:nvSpPr>
          <p:spPr>
            <a:xfrm>
              <a:off x="2258525" y="-185934"/>
              <a:ext cx="1632300" cy="15093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Webscrapping</a:t>
              </a:r>
              <a:endParaRPr/>
            </a:p>
          </p:txBody>
        </p:sp>
        <p:sp>
          <p:nvSpPr>
            <p:cNvPr id="319" name="Google Shape;319;p46"/>
            <p:cNvSpPr/>
            <p:nvPr/>
          </p:nvSpPr>
          <p:spPr>
            <a:xfrm>
              <a:off x="3520581" y="1017731"/>
              <a:ext cx="2075400" cy="2069100"/>
            </a:xfrm>
            <a:prstGeom prst="ellipse">
              <a:avLst/>
            </a:prstGeom>
            <a:solidFill>
              <a:srgbClr val="7030A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txBox="1"/>
            <p:nvPr/>
          </p:nvSpPr>
          <p:spPr>
            <a:xfrm>
              <a:off x="3890829" y="1320741"/>
              <a:ext cx="1467600" cy="14631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Model Building</a:t>
              </a:r>
              <a:endParaRPr/>
            </a:p>
          </p:txBody>
        </p:sp>
        <p:sp>
          <p:nvSpPr>
            <p:cNvPr id="321" name="Google Shape;321;p46"/>
            <p:cNvSpPr/>
            <p:nvPr/>
          </p:nvSpPr>
          <p:spPr>
            <a:xfrm>
              <a:off x="1956059" y="2466145"/>
              <a:ext cx="2237100" cy="2139600"/>
            </a:xfrm>
            <a:prstGeom prst="ellipse">
              <a:avLst/>
            </a:prstGeom>
            <a:solidFill>
              <a:srgbClr val="FF000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txBox="1"/>
            <p:nvPr/>
          </p:nvSpPr>
          <p:spPr>
            <a:xfrm>
              <a:off x="2283676" y="2779468"/>
              <a:ext cx="1581900" cy="1512900"/>
            </a:xfrm>
            <a:prstGeom prst="rect">
              <a:avLst/>
            </a:prstGeom>
            <a:noFill/>
            <a:ln>
              <a:noFill/>
            </a:ln>
          </p:spPr>
          <p:txBody>
            <a:bodyPr spcFirstLastPara="1" wrap="square" lIns="21575" tIns="21575" rIns="21575" bIns="21575" anchor="ctr" anchorCtr="0">
              <a:noAutofit/>
            </a:bodyPr>
            <a:lstStyle/>
            <a:p>
              <a:pPr marL="0" lvl="0" indent="0" algn="ctr"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Increasing Model accuracy</a:t>
              </a:r>
              <a:endParaRPr/>
            </a:p>
          </p:txBody>
        </p:sp>
        <p:sp>
          <p:nvSpPr>
            <p:cNvPr id="323" name="Google Shape;323;p46"/>
            <p:cNvSpPr/>
            <p:nvPr/>
          </p:nvSpPr>
          <p:spPr>
            <a:xfrm>
              <a:off x="507922" y="911197"/>
              <a:ext cx="2181900" cy="2282100"/>
            </a:xfrm>
            <a:prstGeom prst="ellipse">
              <a:avLst/>
            </a:prstGeom>
            <a:solidFill>
              <a:srgbClr val="92D050">
                <a:alpha val="49800"/>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txBox="1"/>
            <p:nvPr/>
          </p:nvSpPr>
          <p:spPr>
            <a:xfrm>
              <a:off x="827435" y="1245410"/>
              <a:ext cx="1542600" cy="1613700"/>
            </a:xfrm>
            <a:prstGeom prst="rect">
              <a:avLst/>
            </a:prstGeom>
            <a:noFill/>
            <a:ln>
              <a:noFill/>
            </a:ln>
          </p:spPr>
          <p:txBody>
            <a:bodyPr spcFirstLastPara="1" wrap="square" lIns="21575" tIns="21575" rIns="21575" bIns="21575" anchor="ctr" anchorCtr="0">
              <a:noAutofit/>
            </a:bodyPr>
            <a:lstStyle/>
            <a:p>
              <a:pPr marL="0" lvl="0" indent="0" algn="l" rtl="0">
                <a:lnSpc>
                  <a:spcPct val="90000"/>
                </a:lnSpc>
                <a:spcBef>
                  <a:spcPts val="0"/>
                </a:spcBef>
                <a:spcAft>
                  <a:spcPts val="0"/>
                </a:spcAft>
                <a:buClr>
                  <a:srgbClr val="000000"/>
                </a:buClr>
                <a:buSzPts val="1700"/>
                <a:buFont typeface="Century Gothic"/>
                <a:buNone/>
              </a:pPr>
              <a:r>
                <a:rPr lang="en-GB" sz="1700">
                  <a:latin typeface="Century Gothic"/>
                  <a:ea typeface="Century Gothic"/>
                  <a:cs typeface="Century Gothic"/>
                  <a:sym typeface="Century Gothic"/>
                </a:rPr>
                <a:t>Eliminating Outlier  </a:t>
              </a:r>
              <a:endParaRPr/>
            </a:p>
          </p:txBody>
        </p:sp>
      </p:grpSp>
      <p:sp>
        <p:nvSpPr>
          <p:cNvPr id="325" name="Google Shape;325;p46"/>
          <p:cNvSpPr/>
          <p:nvPr/>
        </p:nvSpPr>
        <p:spPr>
          <a:xfrm>
            <a:off x="1898698" y="221975"/>
            <a:ext cx="5346600" cy="69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chemeClr val="accent1"/>
                </a:solidFill>
                <a:latin typeface="Times New Roman"/>
                <a:ea typeface="Times New Roman"/>
                <a:cs typeface="Times New Roman"/>
                <a:sym typeface="Times New Roman"/>
              </a:rPr>
              <a:t>CHALLENGES FACED</a:t>
            </a:r>
            <a:endParaRPr/>
          </a:p>
        </p:txBody>
      </p:sp>
      <p:pic>
        <p:nvPicPr>
          <p:cNvPr id="326" name="Google Shape;326;p46"/>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226950" y="431675"/>
            <a:ext cx="6690101" cy="4135249"/>
          </a:xfrm>
          <a:prstGeom prst="rect">
            <a:avLst/>
          </a:prstGeom>
          <a:noFill/>
          <a:ln>
            <a:noFill/>
          </a:ln>
        </p:spPr>
      </p:pic>
      <p:sp>
        <p:nvSpPr>
          <p:cNvPr id="82" name="Google Shape;82;p17"/>
          <p:cNvSpPr txBox="1"/>
          <p:nvPr/>
        </p:nvSpPr>
        <p:spPr>
          <a:xfrm>
            <a:off x="766350" y="4458200"/>
            <a:ext cx="7694100" cy="415500"/>
          </a:xfrm>
          <a:prstGeom prst="rect">
            <a:avLst/>
          </a:prstGeom>
          <a:solidFill>
            <a:srgbClr val="FFF2CC"/>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500"/>
              <a:t>Many factors affect the price of oil, but in the end it comes down to supply and demand</a:t>
            </a:r>
            <a:endParaRPr sz="1500"/>
          </a:p>
        </p:txBody>
      </p:sp>
      <p:pic>
        <p:nvPicPr>
          <p:cNvPr id="83" name="Google Shape;83;p17"/>
          <p:cNvPicPr preferRelativeResize="0"/>
          <p:nvPr/>
        </p:nvPicPr>
        <p:blipFill rotWithShape="1">
          <a:blip r:embed="rId4">
            <a:alphaModFix/>
          </a:blip>
          <a:srcRect/>
          <a:stretch/>
        </p:blipFill>
        <p:spPr>
          <a:xfrm>
            <a:off x="7886364" y="211884"/>
            <a:ext cx="1187050" cy="411359"/>
          </a:xfrm>
          <a:prstGeom prst="rect">
            <a:avLst/>
          </a:prstGeom>
          <a:noFill/>
          <a:ln>
            <a:noFill/>
          </a:ln>
        </p:spPr>
      </p:pic>
      <p:sp>
        <p:nvSpPr>
          <p:cNvPr id="84" name="Google Shape;84;p17"/>
          <p:cNvSpPr txBox="1"/>
          <p:nvPr/>
        </p:nvSpPr>
        <p:spPr>
          <a:xfrm>
            <a:off x="362325" y="109763"/>
            <a:ext cx="561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b="1">
                <a:solidFill>
                  <a:srgbClr val="002776"/>
                </a:solidFill>
              </a:rPr>
              <a:t>Factors Affect the oil price</a:t>
            </a:r>
            <a:endParaRPr sz="2800" b="1">
              <a:solidFill>
                <a:srgbClr val="00277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8"/>
          <p:cNvSpPr txBox="1">
            <a:spLocks noGrp="1"/>
          </p:cNvSpPr>
          <p:nvPr>
            <p:ph type="title"/>
          </p:nvPr>
        </p:nvSpPr>
        <p:spPr>
          <a:xfrm>
            <a:off x="2542500" y="1821275"/>
            <a:ext cx="405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5800" b="1">
                <a:solidFill>
                  <a:srgbClr val="002776"/>
                </a:solidFill>
                <a:latin typeface="Cambria"/>
                <a:ea typeface="Cambria"/>
                <a:cs typeface="Cambria"/>
                <a:sym typeface="Cambria"/>
              </a:rPr>
              <a:t>Thank You </a:t>
            </a:r>
            <a:endParaRPr sz="5800" b="1">
              <a:solidFill>
                <a:srgbClr val="002776"/>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525075" y="370000"/>
            <a:ext cx="65793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GB" b="1">
                <a:solidFill>
                  <a:srgbClr val="002776"/>
                </a:solidFill>
              </a:rPr>
              <a:t>Project Architecture / Project Flow</a:t>
            </a:r>
            <a:endParaRPr b="1">
              <a:solidFill>
                <a:srgbClr val="002776"/>
              </a:solidFill>
            </a:endParaRPr>
          </a:p>
          <a:p>
            <a:pPr marL="0" lvl="0" indent="0" algn="l" rtl="0">
              <a:spcBef>
                <a:spcPts val="0"/>
              </a:spcBef>
              <a:spcAft>
                <a:spcPts val="0"/>
              </a:spcAft>
              <a:buNone/>
            </a:pPr>
            <a:endParaRPr b="1">
              <a:solidFill>
                <a:srgbClr val="002776"/>
              </a:solidFill>
            </a:endParaRPr>
          </a:p>
        </p:txBody>
      </p:sp>
      <p:sp>
        <p:nvSpPr>
          <p:cNvPr id="99" name="Google Shape;99;p19"/>
          <p:cNvSpPr txBox="1">
            <a:spLocks noGrp="1"/>
          </p:cNvSpPr>
          <p:nvPr>
            <p:ph type="body" idx="1"/>
          </p:nvPr>
        </p:nvSpPr>
        <p:spPr>
          <a:xfrm>
            <a:off x="1051075" y="669025"/>
            <a:ext cx="6482100" cy="337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Data Collection</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Explore &amp; Visualizations</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Data Processing</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Partition Series</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Model Building</a:t>
            </a:r>
            <a:endParaRPr b="1">
              <a:solidFill>
                <a:schemeClr val="dk1"/>
              </a:solidFill>
            </a:endParaRPr>
          </a:p>
          <a:p>
            <a:pPr marL="457200" lvl="0" indent="-342900" algn="l" rtl="0">
              <a:spcBef>
                <a:spcPts val="1000"/>
              </a:spcBef>
              <a:spcAft>
                <a:spcPts val="0"/>
              </a:spcAft>
              <a:buClr>
                <a:schemeClr val="dk1"/>
              </a:buClr>
              <a:buSzPts val="1800"/>
              <a:buAutoNum type="arabicPeriod"/>
            </a:pPr>
            <a:r>
              <a:rPr lang="en-GB" b="1">
                <a:solidFill>
                  <a:schemeClr val="dk1"/>
                </a:solidFill>
              </a:rPr>
              <a:t>Evaluate &amp; Compare Performance</a:t>
            </a:r>
            <a:endParaRPr b="1">
              <a:solidFill>
                <a:schemeClr val="dk1"/>
              </a:solidFill>
            </a:endParaRPr>
          </a:p>
          <a:p>
            <a:pPr marL="457200" lvl="0" indent="-342900" algn="l" rtl="0">
              <a:spcBef>
                <a:spcPts val="1000"/>
              </a:spcBef>
              <a:spcAft>
                <a:spcPts val="1000"/>
              </a:spcAft>
              <a:buClr>
                <a:schemeClr val="dk1"/>
              </a:buClr>
              <a:buSzPts val="1800"/>
              <a:buAutoNum type="arabicPeriod"/>
            </a:pPr>
            <a:r>
              <a:rPr lang="en-GB" b="1">
                <a:solidFill>
                  <a:schemeClr val="dk1"/>
                </a:solidFill>
              </a:rPr>
              <a:t>Deployment</a:t>
            </a:r>
            <a:endParaRPr b="1">
              <a:solidFill>
                <a:schemeClr val="dk1"/>
              </a:solidFill>
            </a:endParaRPr>
          </a:p>
        </p:txBody>
      </p:sp>
      <p:pic>
        <p:nvPicPr>
          <p:cNvPr id="100" name="Google Shape;100;p19"/>
          <p:cNvPicPr preferRelativeResize="0"/>
          <p:nvPr/>
        </p:nvPicPr>
        <p:blipFill rotWithShape="1">
          <a:blip r:embed="rId3">
            <a:alphaModFix/>
          </a:blip>
          <a:srcRect/>
          <a:stretch/>
        </p:blipFill>
        <p:spPr>
          <a:xfrm>
            <a:off x="7762164" y="4579209"/>
            <a:ext cx="1187050"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898475" y="2104525"/>
            <a:ext cx="6399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GB" sz="3100" b="1">
                <a:solidFill>
                  <a:srgbClr val="002776"/>
                </a:solidFill>
              </a:rPr>
              <a:t>Data Collection</a:t>
            </a:r>
            <a:endParaRPr sz="3100" b="1">
              <a:solidFill>
                <a:srgbClr val="002776"/>
              </a:solidFill>
            </a:endParaRPr>
          </a:p>
        </p:txBody>
      </p:sp>
      <p:pic>
        <p:nvPicPr>
          <p:cNvPr id="106" name="Google Shape;106;p20"/>
          <p:cNvPicPr preferRelativeResize="0"/>
          <p:nvPr/>
        </p:nvPicPr>
        <p:blipFill rotWithShape="1">
          <a:blip r:embed="rId3">
            <a:alphaModFix/>
          </a:blip>
          <a:srcRect/>
          <a:stretch/>
        </p:blipFill>
        <p:spPr>
          <a:xfrm>
            <a:off x="7741124" y="4457174"/>
            <a:ext cx="1091175" cy="37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68875" y="412875"/>
            <a:ext cx="41568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39285"/>
              <a:buFont typeface="Arial"/>
              <a:buNone/>
            </a:pPr>
            <a:r>
              <a:rPr lang="en-GB" b="1">
                <a:solidFill>
                  <a:srgbClr val="002776"/>
                </a:solidFill>
              </a:rPr>
              <a:t>Dataset </a:t>
            </a:r>
            <a:endParaRPr b="1">
              <a:solidFill>
                <a:srgbClr val="EF6C00"/>
              </a:solidFill>
            </a:endParaRPr>
          </a:p>
          <a:p>
            <a:pPr marL="0" lvl="0" indent="0" algn="l" rtl="0">
              <a:spcBef>
                <a:spcPts val="1200"/>
              </a:spcBef>
              <a:spcAft>
                <a:spcPts val="0"/>
              </a:spcAft>
              <a:buNone/>
            </a:pPr>
            <a:endParaRPr/>
          </a:p>
        </p:txBody>
      </p:sp>
      <p:sp>
        <p:nvSpPr>
          <p:cNvPr id="121" name="Google Shape;121;p22"/>
          <p:cNvSpPr txBox="1">
            <a:spLocks noGrp="1"/>
          </p:cNvSpPr>
          <p:nvPr>
            <p:ph type="body" idx="1"/>
          </p:nvPr>
        </p:nvSpPr>
        <p:spPr>
          <a:xfrm>
            <a:off x="750100" y="1152475"/>
            <a:ext cx="7629600" cy="168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dirty="0">
                <a:solidFill>
                  <a:schemeClr val="dk1"/>
                </a:solidFill>
              </a:rPr>
              <a:t>Downloaded the  oil price dataset from U.S. Energy Information Administration.</a:t>
            </a:r>
            <a:endParaRPr dirty="0">
              <a:solidFill>
                <a:schemeClr val="dk1"/>
              </a:solidFill>
            </a:endParaRPr>
          </a:p>
          <a:p>
            <a:pPr marL="457200" lvl="0" indent="-342900" algn="l" rtl="0">
              <a:spcBef>
                <a:spcPts val="1000"/>
              </a:spcBef>
              <a:spcAft>
                <a:spcPts val="1000"/>
              </a:spcAft>
              <a:buClr>
                <a:schemeClr val="dk1"/>
              </a:buClr>
              <a:buSzPts val="1800"/>
              <a:buChar char="●"/>
            </a:pPr>
            <a:r>
              <a:rPr lang="en-GB" dirty="0">
                <a:solidFill>
                  <a:schemeClr val="dk1"/>
                </a:solidFill>
              </a:rPr>
              <a:t>Dataset consist of 01</a:t>
            </a:r>
            <a:r>
              <a:rPr lang="en-GB" baseline="30000" dirty="0">
                <a:solidFill>
                  <a:schemeClr val="dk1"/>
                </a:solidFill>
              </a:rPr>
              <a:t>st</a:t>
            </a:r>
            <a:r>
              <a:rPr lang="en-GB" dirty="0">
                <a:solidFill>
                  <a:schemeClr val="dk1"/>
                </a:solidFill>
              </a:rPr>
              <a:t> JAN 1986 to 06</a:t>
            </a:r>
            <a:r>
              <a:rPr lang="en-GB" baseline="30000" dirty="0">
                <a:solidFill>
                  <a:schemeClr val="dk1"/>
                </a:solidFill>
              </a:rPr>
              <a:t>TH</a:t>
            </a:r>
            <a:r>
              <a:rPr lang="en-GB" dirty="0">
                <a:solidFill>
                  <a:schemeClr val="dk1"/>
                </a:solidFill>
              </a:rPr>
              <a:t>  OCT 2023 (37 years) of daily oil price.</a:t>
            </a:r>
            <a:endParaRPr dirty="0">
              <a:solidFill>
                <a:schemeClr val="dk1"/>
              </a:solidFill>
            </a:endParaRPr>
          </a:p>
        </p:txBody>
      </p:sp>
      <p:pic>
        <p:nvPicPr>
          <p:cNvPr id="122" name="Google Shape;122;p22"/>
          <p:cNvPicPr preferRelativeResize="0"/>
          <p:nvPr/>
        </p:nvPicPr>
        <p:blipFill rotWithShape="1">
          <a:blip r:embed="rId3">
            <a:alphaModFix/>
          </a:blip>
          <a:srcRect/>
          <a:stretch/>
        </p:blipFill>
        <p:spPr>
          <a:xfrm>
            <a:off x="7741124" y="4529624"/>
            <a:ext cx="1091175" cy="37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3">
            <a:alphaModFix/>
          </a:blip>
          <a:srcRect/>
          <a:stretch/>
        </p:blipFill>
        <p:spPr>
          <a:xfrm>
            <a:off x="7741124" y="4457174"/>
            <a:ext cx="1091175" cy="378150"/>
          </a:xfrm>
          <a:prstGeom prst="rect">
            <a:avLst/>
          </a:prstGeom>
          <a:noFill/>
          <a:ln>
            <a:noFill/>
          </a:ln>
        </p:spPr>
      </p:pic>
      <p:sp>
        <p:nvSpPr>
          <p:cNvPr id="128" name="Google Shape;128;p23"/>
          <p:cNvSpPr txBox="1"/>
          <p:nvPr/>
        </p:nvSpPr>
        <p:spPr>
          <a:xfrm>
            <a:off x="787800" y="1855350"/>
            <a:ext cx="7568400" cy="661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GB" sz="3100" b="1">
                <a:solidFill>
                  <a:srgbClr val="002776"/>
                </a:solidFill>
              </a:rPr>
              <a:t>Explore &amp; Visualizations</a:t>
            </a:r>
            <a:endParaRPr sz="3100" b="1">
              <a:solidFill>
                <a:srgbClr val="00277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341750"/>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28947"/>
              <a:buFont typeface="Arial"/>
              <a:buNone/>
            </a:pPr>
            <a:r>
              <a:rPr lang="en-GB" sz="3800" b="1">
                <a:solidFill>
                  <a:srgbClr val="002776"/>
                </a:solidFill>
                <a:latin typeface="Times New Roman"/>
                <a:ea typeface="Times New Roman"/>
                <a:cs typeface="Times New Roman"/>
                <a:sym typeface="Times New Roman"/>
              </a:rPr>
              <a:t>Inferences from Data-Set</a:t>
            </a:r>
            <a:endParaRPr sz="3800" b="1">
              <a:solidFill>
                <a:srgbClr val="EF6C00"/>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pic>
        <p:nvPicPr>
          <p:cNvPr id="134" name="Google Shape;134;p24"/>
          <p:cNvPicPr preferRelativeResize="0"/>
          <p:nvPr/>
        </p:nvPicPr>
        <p:blipFill>
          <a:blip r:embed="rId3">
            <a:alphaModFix/>
          </a:blip>
          <a:stretch>
            <a:fillRect/>
          </a:stretch>
        </p:blipFill>
        <p:spPr>
          <a:xfrm>
            <a:off x="2874550" y="1212038"/>
            <a:ext cx="5353050" cy="3495675"/>
          </a:xfrm>
          <a:prstGeom prst="rect">
            <a:avLst/>
          </a:prstGeom>
          <a:noFill/>
          <a:ln>
            <a:noFill/>
          </a:ln>
        </p:spPr>
      </p:pic>
      <p:pic>
        <p:nvPicPr>
          <p:cNvPr id="135" name="Google Shape;135;p24"/>
          <p:cNvPicPr preferRelativeResize="0"/>
          <p:nvPr/>
        </p:nvPicPr>
        <p:blipFill>
          <a:blip r:embed="rId4">
            <a:alphaModFix/>
          </a:blip>
          <a:stretch>
            <a:fillRect/>
          </a:stretch>
        </p:blipFill>
        <p:spPr>
          <a:xfrm>
            <a:off x="1115175" y="1274138"/>
            <a:ext cx="1638300" cy="2476500"/>
          </a:xfrm>
          <a:prstGeom prst="rect">
            <a:avLst/>
          </a:prstGeom>
          <a:noFill/>
          <a:ln>
            <a:noFill/>
          </a:ln>
        </p:spPr>
      </p:pic>
      <p:sp>
        <p:nvSpPr>
          <p:cNvPr id="136" name="Google Shape;136;p24"/>
          <p:cNvSpPr txBox="1"/>
          <p:nvPr/>
        </p:nvSpPr>
        <p:spPr>
          <a:xfrm>
            <a:off x="1676550" y="2463075"/>
            <a:ext cx="9417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7" name="Google Shape;137;p24"/>
          <p:cNvSpPr txBox="1"/>
          <p:nvPr/>
        </p:nvSpPr>
        <p:spPr>
          <a:xfrm>
            <a:off x="1490250" y="2400975"/>
            <a:ext cx="9933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a:solidFill>
                  <a:schemeClr val="dk1"/>
                </a:solidFill>
                <a:highlight>
                  <a:srgbClr val="FFFFFF"/>
                </a:highlight>
              </a:rPr>
              <a:t>1309</a:t>
            </a:r>
            <a:r>
              <a:rPr lang="en-GB" sz="1050">
                <a:solidFill>
                  <a:schemeClr val="dk1"/>
                </a:solidFill>
                <a:highlight>
                  <a:srgbClr val="FFFFFF"/>
                </a:highlight>
              </a:rPr>
              <a:t> </a:t>
            </a:r>
            <a:r>
              <a:rPr lang="en-GB" sz="1200">
                <a:solidFill>
                  <a:schemeClr val="dk1"/>
                </a:solidFill>
                <a:highlight>
                  <a:srgbClr val="FFFFFF"/>
                </a:highlight>
              </a:rPr>
              <a:t>Rows</a:t>
            </a:r>
            <a:endParaRPr sz="1200">
              <a:solidFill>
                <a:schemeClr val="dk1"/>
              </a:solidFill>
              <a:highlight>
                <a:srgbClr val="FFFFFF"/>
              </a:highlight>
            </a:endParaRPr>
          </a:p>
          <a:p>
            <a:pPr marL="0" lvl="0" indent="0" algn="l" rtl="0">
              <a:lnSpc>
                <a:spcPct val="115000"/>
              </a:lnSpc>
              <a:spcBef>
                <a:spcPts val="0"/>
              </a:spcBef>
              <a:spcAft>
                <a:spcPts val="0"/>
              </a:spcAft>
              <a:buNone/>
            </a:pPr>
            <a:r>
              <a:rPr lang="en-GB" sz="1200">
                <a:solidFill>
                  <a:schemeClr val="dk1"/>
                </a:solidFill>
                <a:highlight>
                  <a:srgbClr val="FFFFFF"/>
                </a:highlight>
              </a:rPr>
              <a:t>2 Columns</a:t>
            </a:r>
            <a:endParaRPr sz="1200"/>
          </a:p>
        </p:txBody>
      </p:sp>
      <p:sp>
        <p:nvSpPr>
          <p:cNvPr id="138" name="Google Shape;138;p24"/>
          <p:cNvSpPr txBox="1"/>
          <p:nvPr/>
        </p:nvSpPr>
        <p:spPr>
          <a:xfrm>
            <a:off x="3508350" y="3094375"/>
            <a:ext cx="993300" cy="6156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9" name="Google Shape;139;p24"/>
          <p:cNvSpPr txBox="1"/>
          <p:nvPr/>
        </p:nvSpPr>
        <p:spPr>
          <a:xfrm>
            <a:off x="3416500" y="3078175"/>
            <a:ext cx="9417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GB"/>
              <a:t>Datetime</a:t>
            </a:r>
            <a:endParaRPr sz="1050">
              <a:solidFill>
                <a:schemeClr val="dk1"/>
              </a:solidFill>
              <a:highlight>
                <a:srgbClr val="FFFFFF"/>
              </a:highlight>
            </a:endParaRPr>
          </a:p>
          <a:p>
            <a:pPr marL="0" lvl="0" indent="0" algn="l" rtl="0">
              <a:spcBef>
                <a:spcPts val="0"/>
              </a:spcBef>
              <a:spcAft>
                <a:spcPts val="0"/>
              </a:spcAft>
              <a:buNone/>
            </a:pPr>
            <a:r>
              <a:rPr lang="en-GB"/>
              <a:t>Float</a:t>
            </a:r>
            <a:endParaRPr/>
          </a:p>
        </p:txBody>
      </p:sp>
      <p:pic>
        <p:nvPicPr>
          <p:cNvPr id="140" name="Google Shape;140;p24"/>
          <p:cNvPicPr preferRelativeResize="0"/>
          <p:nvPr/>
        </p:nvPicPr>
        <p:blipFill rotWithShape="1">
          <a:blip r:embed="rId5">
            <a:alphaModFix/>
          </a:blip>
          <a:srcRect/>
          <a:stretch/>
        </p:blipFill>
        <p:spPr>
          <a:xfrm>
            <a:off x="7861750" y="4618334"/>
            <a:ext cx="993300" cy="3442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2783906" y="0"/>
            <a:ext cx="31965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b="1" dirty="0">
                <a:solidFill>
                  <a:srgbClr val="002776"/>
                </a:solidFill>
              </a:rPr>
              <a:t>Line Plot</a:t>
            </a:r>
            <a:endParaRPr b="1" dirty="0">
              <a:solidFill>
                <a:srgbClr val="002776"/>
              </a:solidFill>
            </a:endParaRPr>
          </a:p>
          <a:p>
            <a:pPr marL="0" lvl="0" indent="0" algn="l" rtl="0">
              <a:spcBef>
                <a:spcPts val="0"/>
              </a:spcBef>
              <a:spcAft>
                <a:spcPts val="0"/>
              </a:spcAft>
              <a:buSzPts val="990"/>
              <a:buNone/>
            </a:pPr>
            <a:endParaRPr sz="1800" b="1" dirty="0">
              <a:solidFill>
                <a:srgbClr val="002776"/>
              </a:solidFill>
              <a:latin typeface="Times New Roman"/>
              <a:ea typeface="Times New Roman"/>
              <a:cs typeface="Times New Roman"/>
              <a:sym typeface="Times New Roman"/>
            </a:endParaRPr>
          </a:p>
        </p:txBody>
      </p:sp>
      <p:sp>
        <p:nvSpPr>
          <p:cNvPr id="146" name="Google Shape;146;p25"/>
          <p:cNvSpPr txBox="1"/>
          <p:nvPr/>
        </p:nvSpPr>
        <p:spPr>
          <a:xfrm>
            <a:off x="111815" y="535781"/>
            <a:ext cx="8303523" cy="26365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400" dirty="0">
                <a:latin typeface="Bahnschrift Light" panose="020B0502040204020203" pitchFamily="34" charset="0"/>
              </a:rPr>
              <a:t>Inferences:</a:t>
            </a:r>
            <a:endParaRPr sz="1400" dirty="0">
              <a:latin typeface="Bahnschrift Light" panose="020B0502040204020203" pitchFamily="34" charset="0"/>
            </a:endParaRPr>
          </a:p>
          <a:p>
            <a:pPr marL="0" lvl="0" indent="0" algn="l" rtl="0">
              <a:spcBef>
                <a:spcPts val="1000"/>
              </a:spcBef>
              <a:spcAft>
                <a:spcPts val="0"/>
              </a:spcAft>
              <a:buNone/>
            </a:pPr>
            <a:r>
              <a:rPr lang="en-US" sz="1400" i="1" dirty="0">
                <a:latin typeface="Bahnschrift Light" panose="020B0502040204020203" pitchFamily="34" charset="0"/>
              </a:rPr>
              <a:t>1)We can clearly see that price has increased about 8-10 times over the period of 38 years(1986 - 2023). However an upward trend can be noticed from 1999 to 2023 reflecting rise in world economy and ever-increasing demand and dependency on crude oil.</a:t>
            </a:r>
          </a:p>
          <a:p>
            <a:pPr marL="0" lvl="0" indent="0" algn="l" rtl="0">
              <a:spcBef>
                <a:spcPts val="1000"/>
              </a:spcBef>
              <a:spcAft>
                <a:spcPts val="0"/>
              </a:spcAft>
              <a:buNone/>
            </a:pPr>
            <a:r>
              <a:rPr lang="en-US" sz="1400" i="1" dirty="0">
                <a:latin typeface="Bahnschrift Light" panose="020B0502040204020203" pitchFamily="34" charset="0"/>
              </a:rPr>
              <a:t>2)In 1998, the crude oil price hit a record </a:t>
            </a:r>
            <a:r>
              <a:rPr lang="en-US" sz="1400" i="1" dirty="0" err="1">
                <a:latin typeface="Bahnschrift Light" panose="020B0502040204020203" pitchFamily="34" charset="0"/>
              </a:rPr>
              <a:t>low.From</a:t>
            </a:r>
            <a:r>
              <a:rPr lang="en-US" sz="1400" i="1" dirty="0">
                <a:latin typeface="Bahnschrift Light" panose="020B0502040204020203" pitchFamily="34" charset="0"/>
              </a:rPr>
              <a:t> 2003 to 2008 there has been a surge in price reaching it's peak in 2008</a:t>
            </a:r>
          </a:p>
          <a:p>
            <a:pPr marL="0" lvl="0" indent="0" algn="l" rtl="0">
              <a:spcBef>
                <a:spcPts val="1000"/>
              </a:spcBef>
              <a:spcAft>
                <a:spcPts val="0"/>
              </a:spcAft>
              <a:buNone/>
            </a:pPr>
            <a:r>
              <a:rPr lang="en-US" sz="1400" i="1" dirty="0">
                <a:latin typeface="Bahnschrift Light" panose="020B0502040204020203" pitchFamily="34" charset="0"/>
              </a:rPr>
              <a:t>4)From 2008 to 2009, the prices crashed because of global financial </a:t>
            </a:r>
            <a:r>
              <a:rPr lang="en-US" sz="1400" i="1" dirty="0" err="1">
                <a:latin typeface="Bahnschrift Light" panose="020B0502040204020203" pitchFamily="34" charset="0"/>
              </a:rPr>
              <a:t>crisis.From</a:t>
            </a:r>
            <a:r>
              <a:rPr lang="en-US" sz="1400" i="1" dirty="0">
                <a:latin typeface="Bahnschrift Light" panose="020B0502040204020203" pitchFamily="34" charset="0"/>
              </a:rPr>
              <a:t> 2009 to 2014 we can see that price increased gradually as the economy recovered.</a:t>
            </a:r>
          </a:p>
          <a:p>
            <a:pPr marL="0" lvl="0" indent="0" algn="l" rtl="0">
              <a:spcBef>
                <a:spcPts val="1000"/>
              </a:spcBef>
              <a:spcAft>
                <a:spcPts val="0"/>
              </a:spcAft>
              <a:buNone/>
            </a:pPr>
            <a:endParaRPr lang="en-US" sz="1400" i="1" dirty="0">
              <a:latin typeface="Bahnschrift Light" panose="020B0502040204020203" pitchFamily="34" charset="0"/>
            </a:endParaRPr>
          </a:p>
        </p:txBody>
      </p:sp>
      <p:pic>
        <p:nvPicPr>
          <p:cNvPr id="148" name="Google Shape;148;p25"/>
          <p:cNvPicPr preferRelativeResize="0"/>
          <p:nvPr/>
        </p:nvPicPr>
        <p:blipFill rotWithShape="1">
          <a:blip r:embed="rId3">
            <a:alphaModFix/>
          </a:blip>
          <a:srcRect/>
          <a:stretch/>
        </p:blipFill>
        <p:spPr>
          <a:xfrm>
            <a:off x="7781000" y="4590350"/>
            <a:ext cx="1154800" cy="400200"/>
          </a:xfrm>
          <a:prstGeom prst="rect">
            <a:avLst/>
          </a:prstGeom>
          <a:noFill/>
          <a:ln>
            <a:noFill/>
          </a:ln>
        </p:spPr>
      </p:pic>
      <p:pic>
        <p:nvPicPr>
          <p:cNvPr id="3" name="Picture 2">
            <a:extLst>
              <a:ext uri="{FF2B5EF4-FFF2-40B4-BE49-F238E27FC236}">
                <a16:creationId xmlns:a16="http://schemas.microsoft.com/office/drawing/2014/main" id="{8B4E8B69-3D66-5EB9-902C-FD949228B75A}"/>
              </a:ext>
            </a:extLst>
          </p:cNvPr>
          <p:cNvPicPr>
            <a:picLocks noChangeAspect="1"/>
          </p:cNvPicPr>
          <p:nvPr/>
        </p:nvPicPr>
        <p:blipFill rotWithShape="1">
          <a:blip r:embed="rId4"/>
          <a:srcRect l="27344" t="44722" r="7969" b="10754"/>
          <a:stretch/>
        </p:blipFill>
        <p:spPr>
          <a:xfrm>
            <a:off x="3564731" y="2712387"/>
            <a:ext cx="4850608" cy="1877963"/>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10169</TotalTime>
  <Words>1503</Words>
  <Application>Microsoft Office PowerPoint</Application>
  <PresentationFormat>On-screen Show (16:9)</PresentationFormat>
  <Paragraphs>110</Paragraphs>
  <Slides>30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Times New Roman</vt:lpstr>
      <vt:lpstr>Century Gothic</vt:lpstr>
      <vt:lpstr>Gill Sans MT</vt:lpstr>
      <vt:lpstr>Cambria</vt:lpstr>
      <vt:lpstr>Roboto</vt:lpstr>
      <vt:lpstr>Arial</vt:lpstr>
      <vt:lpstr>Courier New</vt:lpstr>
      <vt:lpstr>Bahnschrift Light</vt:lpstr>
      <vt:lpstr>Gallery</vt:lpstr>
      <vt:lpstr>Crude Oil Price Prediction </vt:lpstr>
      <vt:lpstr>Objective </vt:lpstr>
      <vt:lpstr>PowerPoint Presentation</vt:lpstr>
      <vt:lpstr>Project Architecture / Project Flow </vt:lpstr>
      <vt:lpstr>Data Collection</vt:lpstr>
      <vt:lpstr>Dataset  </vt:lpstr>
      <vt:lpstr>PowerPoint Presentation</vt:lpstr>
      <vt:lpstr>Inferences from Data-Set </vt:lpstr>
      <vt:lpstr>Line Plot </vt:lpstr>
      <vt:lpstr>Histogram and Distribution Plot</vt:lpstr>
      <vt:lpstr>Box Plot Year Wise</vt:lpstr>
      <vt:lpstr>Heat Map</vt:lpstr>
      <vt:lpstr>Lag Scatter Plot</vt:lpstr>
      <vt:lpstr>PowerPoint Presentation</vt:lpstr>
      <vt:lpstr>1)We can say that the data is homogeneous and consistent.   2)There are no outliers and we can also say that data is not random.  3)There is a very strong co-relation between both variables.</vt:lpstr>
      <vt:lpstr>Line Plot of Price &amp; Percentage Change:  We can use the above interactive plot to see daily pct_changes.</vt:lpstr>
      <vt:lpstr>Autocorrelation </vt:lpstr>
      <vt:lpstr>Decomposition plot 1) We can notice a long term upward trend. 2) Seasonality component is absent.</vt:lpstr>
      <vt:lpstr>PowerPoint Presentation</vt:lpstr>
      <vt:lpstr>LINEAR MODEL</vt:lpstr>
      <vt:lpstr>Exponential Model: </vt:lpstr>
      <vt:lpstr>QUADRATIC MODEL</vt:lpstr>
      <vt:lpstr>SQRT MODEL</vt:lpstr>
      <vt:lpstr>Additive Seasonality Model </vt:lpstr>
      <vt:lpstr>Additive Seasonality Quadratic Model </vt:lpstr>
      <vt:lpstr>Comparing the results </vt:lpstr>
      <vt:lpstr>MODEL DEPLOYMENT (STREAMLIT)</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Sahana</dc:creator>
  <cp:lastModifiedBy>sahana r rao</cp:lastModifiedBy>
  <cp:revision>7</cp:revision>
  <dcterms:modified xsi:type="dcterms:W3CDTF">2023-11-08T16:40:02Z</dcterms:modified>
</cp:coreProperties>
</file>